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47.png" ContentType="image/png"/>
  <Override PartName="/ppt/media/image10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82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104.png" ContentType="image/png"/>
  <Override PartName="/ppt/media/image97.png" ContentType="image/png"/>
  <Override PartName="/ppt/media/image60.png" ContentType="image/png"/>
  <Override PartName="/ppt/media/image103.png" ContentType="image/png"/>
  <Override PartName="/ppt/media/image96.png" ContentType="image/png"/>
  <Override PartName="/ppt/media/image89.png" ContentType="image/png"/>
  <Override PartName="/ppt/media/image102.png" ContentType="image/png"/>
  <Override PartName="/ppt/media/image95.png" ContentType="image/png"/>
  <Override PartName="/ppt/media/image88.png" ContentType="image/png"/>
  <Override PartName="/ppt/media/image64.png" ContentType="image/png"/>
  <Override PartName="/ppt/media/image99.png" ContentType="image/png"/>
  <Override PartName="/ppt/media/image62.png" ContentType="image/png"/>
  <Override PartName="/ppt/media/image87.png" ContentType="image/png"/>
  <Override PartName="/ppt/media/image63.png" ContentType="image/png"/>
  <Override PartName="/ppt/media/image98.png" ContentType="image/png"/>
  <Override PartName="/ppt/media/image61.png" ContentType="image/png"/>
  <Override PartName="/ppt/media/image101.png" ContentType="image/png"/>
  <Override PartName="/ppt/media/image79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21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90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8.png" ContentType="image/png"/>
  <Override PartName="/ppt/media/image93.png" ContentType="image/png"/>
  <Override PartName="/ppt/media/image91.png" ContentType="image/png"/>
  <Override PartName="/ppt/media/image26.png" ContentType="image/png"/>
  <Override PartName="/ppt/media/image15.png" ContentType="image/png"/>
  <Override PartName="/ppt/media/image80.png" ContentType="image/png"/>
  <Override PartName="/ppt/media/image3.png" ContentType="image/png"/>
  <Override PartName="/ppt/media/image33.png" ContentType="image/png"/>
  <Override PartName="/ppt/media/image92.png" ContentType="image/png"/>
  <Override PartName="/ppt/media/image27.png" ContentType="image/png"/>
  <Override PartName="/ppt/media/image16.png" ContentType="image/png"/>
  <Override PartName="/ppt/media/image81.png" ContentType="image/png"/>
  <Override PartName="/ppt/media/image4.png" ContentType="image/png"/>
  <Override PartName="/ppt/media/image34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40680" y="12240"/>
            <a:ext cx="10058760" cy="5663880"/>
          </a:xfrm>
          <a:prstGeom prst="rect">
            <a:avLst/>
          </a:prstGeom>
          <a:ln w="0"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2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3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4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5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0" name="CustomShape 6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1" name="CustomShape 7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2" name="CustomShape 8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3" name="CustomShape 9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10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11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12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13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14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15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16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17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18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19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20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21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22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3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24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25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26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7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28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9"/>
          <p:cNvSpPr/>
          <p:nvPr/>
        </p:nvSpPr>
        <p:spPr>
          <a:xfrm flipH="1" rot="16200000">
            <a:off x="237600" y="5128920"/>
            <a:ext cx="268560" cy="268560"/>
          </a:xfrm>
          <a:prstGeom prst="ellipse">
            <a:avLst/>
          </a:prstGeom>
          <a:solidFill>
            <a:srgbClr val="191819"/>
          </a:solidFill>
          <a:ln w="0">
            <a:solidFill>
              <a:srgbClr val="1918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30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31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32"/>
          <p:cNvSpPr/>
          <p:nvPr/>
        </p:nvSpPr>
        <p:spPr>
          <a:xfrm>
            <a:off x="4114800" y="590040"/>
            <a:ext cx="5480640" cy="146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dddddd"/>
                </a:solidFill>
                <a:latin typeface="Chilanka"/>
                <a:ea typeface="DejaVu Sans"/>
              </a:rPr>
              <a:t>Epidemics on Networks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dddddd"/>
                </a:solidFill>
                <a:latin typeface="Chilanka"/>
                <a:ea typeface="DejaVu Sans"/>
              </a:rPr>
              <a:t>Dr. Alejandro Lage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dddddd"/>
                </a:solidFill>
                <a:latin typeface="Chilanka"/>
                <a:ea typeface="DejaVu Sans"/>
              </a:rPr>
              <a:t>Cuba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7" name="CustomShape 33"/>
          <p:cNvSpPr/>
          <p:nvPr/>
        </p:nvSpPr>
        <p:spPr>
          <a:xfrm flipH="1" rot="16200000">
            <a:off x="9561960" y="305280"/>
            <a:ext cx="268560" cy="268560"/>
          </a:xfrm>
          <a:prstGeom prst="ellipse">
            <a:avLst/>
          </a:prstGeom>
          <a:solidFill>
            <a:srgbClr val="191819"/>
          </a:solidFill>
          <a:ln w="0">
            <a:solidFill>
              <a:srgbClr val="191819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403560" y="2991240"/>
            <a:ext cx="3248280" cy="2306520"/>
          </a:xfrm>
          <a:prstGeom prst="rect">
            <a:avLst/>
          </a:prstGeom>
          <a:ln w="0">
            <a:noFill/>
          </a:ln>
        </p:spPr>
      </p:pic>
      <p:sp>
        <p:nvSpPr>
          <p:cNvPr id="149" name="CustomShape 34"/>
          <p:cNvSpPr/>
          <p:nvPr/>
        </p:nvSpPr>
        <p:spPr>
          <a:xfrm>
            <a:off x="1041840" y="4829760"/>
            <a:ext cx="206136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b2b2b2"/>
                </a:solidFill>
                <a:latin typeface="Arial"/>
                <a:ea typeface="DejaVu Sans"/>
              </a:rPr>
              <a:t>Facultad de Física, UH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639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640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641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642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643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87" name="CustomShape 644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88" name="CustomShape 645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89" name="CustomShape 646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0" name="CustomShape 647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648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649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650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651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652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653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654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655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656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657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658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659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660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661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662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663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664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665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666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667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668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669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670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671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672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673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674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675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676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677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Smallpox in xiii century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21" name="CustomShape 678"/>
          <p:cNvSpPr/>
          <p:nvPr/>
        </p:nvSpPr>
        <p:spPr>
          <a:xfrm>
            <a:off x="822240" y="1393200"/>
            <a:ext cx="6033960" cy="41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hilanka"/>
                <a:ea typeface="DejaVu Sans"/>
              </a:rPr>
              <a:t>1760-1766 Daniel Bernoulli at Royal Academy of Science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hilanka"/>
                <a:ea typeface="DejaVu Sans"/>
              </a:rPr>
              <a:t>Effects of smallpox on life expentancy.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522" name="" descr=""/>
          <p:cNvPicPr/>
          <p:nvPr/>
        </p:nvPicPr>
        <p:blipFill>
          <a:blip r:embed="rId1"/>
          <a:stretch/>
        </p:blipFill>
        <p:spPr>
          <a:xfrm>
            <a:off x="6629400" y="3837960"/>
            <a:ext cx="3065400" cy="918360"/>
          </a:xfrm>
          <a:prstGeom prst="rect">
            <a:avLst/>
          </a:prstGeom>
          <a:ln w="0">
            <a:noFill/>
          </a:ln>
        </p:spPr>
      </p:pic>
      <p:pic>
        <p:nvPicPr>
          <p:cNvPr id="523" name="" descr=""/>
          <p:cNvPicPr/>
          <p:nvPr/>
        </p:nvPicPr>
        <p:blipFill>
          <a:blip r:embed="rId2"/>
          <a:stretch/>
        </p:blipFill>
        <p:spPr>
          <a:xfrm>
            <a:off x="7975800" y="1296720"/>
            <a:ext cx="1517400" cy="1949040"/>
          </a:xfrm>
          <a:prstGeom prst="rect">
            <a:avLst/>
          </a:prstGeom>
          <a:ln w="0">
            <a:noFill/>
          </a:ln>
        </p:spPr>
      </p:pic>
      <p:pic>
        <p:nvPicPr>
          <p:cNvPr id="524" name="" descr=""/>
          <p:cNvPicPr/>
          <p:nvPr/>
        </p:nvPicPr>
        <p:blipFill>
          <a:blip r:embed="rId3"/>
          <a:stretch/>
        </p:blipFill>
        <p:spPr>
          <a:xfrm>
            <a:off x="422640" y="1906920"/>
            <a:ext cx="5865480" cy="158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158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1159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1160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161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162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0" name="CustomShape 1163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1" name="CustomShape 1164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2" name="CustomShape 1165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3" name="CustomShape 1166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1167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1168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1169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1170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1171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1172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1173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1174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1175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1176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1177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1178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1179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1180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1181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1182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1183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1184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1185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1186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1187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1188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1189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1190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1191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1192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1193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1194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1195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1196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Smallpox in xiii century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64" name="" descr=""/>
          <p:cNvPicPr/>
          <p:nvPr/>
        </p:nvPicPr>
        <p:blipFill>
          <a:blip r:embed="rId1"/>
          <a:stretch/>
        </p:blipFill>
        <p:spPr>
          <a:xfrm>
            <a:off x="7975800" y="1296720"/>
            <a:ext cx="1517400" cy="1949040"/>
          </a:xfrm>
          <a:prstGeom prst="rect">
            <a:avLst/>
          </a:prstGeom>
          <a:ln w="0">
            <a:noFill/>
          </a:ln>
        </p:spPr>
      </p:pic>
      <p:pic>
        <p:nvPicPr>
          <p:cNvPr id="565" name="" descr=""/>
          <p:cNvPicPr/>
          <p:nvPr/>
        </p:nvPicPr>
        <p:blipFill>
          <a:blip r:embed="rId2"/>
          <a:stretch/>
        </p:blipFill>
        <p:spPr>
          <a:xfrm>
            <a:off x="792000" y="1351800"/>
            <a:ext cx="2178360" cy="1931760"/>
          </a:xfrm>
          <a:prstGeom prst="rect">
            <a:avLst/>
          </a:prstGeom>
          <a:ln w="0">
            <a:noFill/>
          </a:ln>
        </p:spPr>
      </p:pic>
      <p:sp>
        <p:nvSpPr>
          <p:cNvPr id="566" name=""/>
          <p:cNvSpPr/>
          <p:nvPr/>
        </p:nvSpPr>
        <p:spPr>
          <a:xfrm>
            <a:off x="3429000" y="1455120"/>
            <a:ext cx="3427560" cy="185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hilanka"/>
                <a:ea typeface="DejaVu Sans"/>
              </a:rPr>
              <a:t>Compartments contains people of a certain category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hilanka"/>
                <a:ea typeface="DejaVu Sans"/>
              </a:rPr>
              <a:t>Compartments are: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a933"/>
                </a:solidFill>
                <a:latin typeface="Chilanka"/>
                <a:ea typeface="DejaVu Sans"/>
              </a:rPr>
              <a:t>Susceptible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0000"/>
                </a:solidFill>
                <a:latin typeface="Chilanka"/>
                <a:ea typeface="DejaVu Sans"/>
              </a:rPr>
              <a:t>Immune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hilanka"/>
                <a:ea typeface="DejaVu Sans"/>
              </a:rPr>
              <a:t>Dead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7" name="" descr=""/>
          <p:cNvPicPr/>
          <p:nvPr/>
        </p:nvPicPr>
        <p:blipFill>
          <a:blip r:embed="rId3"/>
          <a:stretch/>
        </p:blipFill>
        <p:spPr>
          <a:xfrm>
            <a:off x="423000" y="3526920"/>
            <a:ext cx="5865480" cy="158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" descr=""/>
          <p:cNvPicPr/>
          <p:nvPr/>
        </p:nvPicPr>
        <p:blipFill>
          <a:blip r:embed="rId1"/>
          <a:stretch/>
        </p:blipFill>
        <p:spPr>
          <a:xfrm>
            <a:off x="246600" y="3261600"/>
            <a:ext cx="5246640" cy="1421280"/>
          </a:xfrm>
          <a:prstGeom prst="rect">
            <a:avLst/>
          </a:prstGeom>
          <a:ln w="0">
            <a:noFill/>
          </a:ln>
        </p:spPr>
      </p:pic>
      <p:sp>
        <p:nvSpPr>
          <p:cNvPr id="569" name="CustomShape 679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680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681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682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683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4" name="CustomShape 684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5" name="CustomShape 685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6" name="CustomShape 686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7" name="CustomShape 687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688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689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690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691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692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693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694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695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696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697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698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699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700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701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702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703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704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705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706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707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708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709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710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711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712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713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714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715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716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717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Smallpox in xiii century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08" name="" descr=""/>
          <p:cNvPicPr/>
          <p:nvPr/>
        </p:nvPicPr>
        <p:blipFill>
          <a:blip r:embed="rId2"/>
          <a:stretch/>
        </p:blipFill>
        <p:spPr>
          <a:xfrm>
            <a:off x="7975800" y="1296720"/>
            <a:ext cx="1517400" cy="1949040"/>
          </a:xfrm>
          <a:prstGeom prst="rect">
            <a:avLst/>
          </a:prstGeom>
          <a:ln w="0">
            <a:noFill/>
          </a:ln>
        </p:spPr>
      </p:pic>
      <p:pic>
        <p:nvPicPr>
          <p:cNvPr id="609" name="" descr=""/>
          <p:cNvPicPr/>
          <p:nvPr/>
        </p:nvPicPr>
        <p:blipFill>
          <a:blip r:embed="rId3"/>
          <a:stretch/>
        </p:blipFill>
        <p:spPr>
          <a:xfrm>
            <a:off x="792000" y="1351800"/>
            <a:ext cx="2178360" cy="1931760"/>
          </a:xfrm>
          <a:prstGeom prst="rect">
            <a:avLst/>
          </a:prstGeom>
          <a:ln w="0">
            <a:noFill/>
          </a:ln>
        </p:spPr>
      </p:pic>
      <p:sp>
        <p:nvSpPr>
          <p:cNvPr id="610" name=""/>
          <p:cNvSpPr/>
          <p:nvPr/>
        </p:nvSpPr>
        <p:spPr>
          <a:xfrm>
            <a:off x="3429000" y="1455120"/>
            <a:ext cx="3427560" cy="185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hilanka"/>
                <a:ea typeface="DejaVu Sans"/>
              </a:rPr>
              <a:t>Compartments contains people of a certain category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hilanka"/>
                <a:ea typeface="DejaVu Sans"/>
              </a:rPr>
              <a:t>Compartments are: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a933"/>
                </a:solidFill>
                <a:latin typeface="Chilanka"/>
                <a:ea typeface="DejaVu Sans"/>
              </a:rPr>
              <a:t>Susceptible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0000"/>
                </a:solidFill>
                <a:latin typeface="Chilanka"/>
                <a:ea typeface="DejaVu Sans"/>
              </a:rPr>
              <a:t>Immune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hilanka"/>
                <a:ea typeface="DejaVu Sans"/>
              </a:rPr>
              <a:t>Dead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1" name=""/>
          <p:cNvSpPr/>
          <p:nvPr/>
        </p:nvSpPr>
        <p:spPr>
          <a:xfrm>
            <a:off x="5556600" y="2611800"/>
            <a:ext cx="684360" cy="684360"/>
          </a:xfrm>
          <a:prstGeom prst="rect">
            <a:avLst/>
          </a:prstGeom>
          <a:solidFill>
            <a:srgbClr val="00a933"/>
          </a:solidFill>
          <a:ln w="0">
            <a:solidFill>
              <a:srgbClr val="00a93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2" name=""/>
          <p:cNvSpPr/>
          <p:nvPr/>
        </p:nvSpPr>
        <p:spPr>
          <a:xfrm>
            <a:off x="5565600" y="3646800"/>
            <a:ext cx="684360" cy="684360"/>
          </a:xfrm>
          <a:prstGeom prst="rect">
            <a:avLst/>
          </a:prstGeom>
          <a:solidFill>
            <a:srgbClr val="ff0000"/>
          </a:solidFill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3" name=""/>
          <p:cNvSpPr/>
          <p:nvPr/>
        </p:nvSpPr>
        <p:spPr>
          <a:xfrm>
            <a:off x="5565600" y="4690800"/>
            <a:ext cx="684360" cy="6843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4" name=""/>
          <p:cNvSpPr/>
          <p:nvPr/>
        </p:nvSpPr>
        <p:spPr>
          <a:xfrm>
            <a:off x="5556600" y="2954520"/>
            <a:ext cx="7920" cy="2077920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"/>
          <p:cNvSpPr/>
          <p:nvPr/>
        </p:nvSpPr>
        <p:spPr>
          <a:xfrm>
            <a:off x="6242400" y="2954520"/>
            <a:ext cx="7920" cy="1033920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"/>
          <p:cNvSpPr/>
          <p:nvPr/>
        </p:nvSpPr>
        <p:spPr>
          <a:xfrm>
            <a:off x="5908320" y="4332600"/>
            <a:ext cx="360" cy="3571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ustomShape 1197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1198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1199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1200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1201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22" name="CustomShape 1202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23" name="CustomShape 1203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24" name="CustomShape 1204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25" name="CustomShape 1205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1206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1207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1208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1209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1210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1211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1212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1213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1214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1215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1216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1217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1218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1262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1263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1264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1265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1266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1267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1268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1269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1270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1271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1272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1273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1274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1275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1276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1277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1278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Smallpox in xiii century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56" name="" descr=""/>
          <p:cNvPicPr/>
          <p:nvPr/>
        </p:nvPicPr>
        <p:blipFill>
          <a:blip r:embed="rId1"/>
          <a:stretch/>
        </p:blipFill>
        <p:spPr>
          <a:xfrm>
            <a:off x="6629400" y="3837960"/>
            <a:ext cx="3065400" cy="918360"/>
          </a:xfrm>
          <a:prstGeom prst="rect">
            <a:avLst/>
          </a:prstGeom>
          <a:ln w="0">
            <a:noFill/>
          </a:ln>
        </p:spPr>
      </p:pic>
      <p:pic>
        <p:nvPicPr>
          <p:cNvPr id="657" name="" descr=""/>
          <p:cNvPicPr/>
          <p:nvPr/>
        </p:nvPicPr>
        <p:blipFill>
          <a:blip r:embed="rId2"/>
          <a:stretch/>
        </p:blipFill>
        <p:spPr>
          <a:xfrm>
            <a:off x="7975800" y="1296720"/>
            <a:ext cx="1517400" cy="1949040"/>
          </a:xfrm>
          <a:prstGeom prst="rect">
            <a:avLst/>
          </a:prstGeom>
          <a:ln w="0">
            <a:noFill/>
          </a:ln>
        </p:spPr>
      </p:pic>
      <p:pic>
        <p:nvPicPr>
          <p:cNvPr id="658" name="" descr=""/>
          <p:cNvPicPr/>
          <p:nvPr/>
        </p:nvPicPr>
        <p:blipFill>
          <a:blip r:embed="rId3"/>
          <a:stretch/>
        </p:blipFill>
        <p:spPr>
          <a:xfrm>
            <a:off x="792000" y="1351800"/>
            <a:ext cx="2178360" cy="1931760"/>
          </a:xfrm>
          <a:prstGeom prst="rect">
            <a:avLst/>
          </a:prstGeom>
          <a:ln w="0">
            <a:noFill/>
          </a:ln>
        </p:spPr>
      </p:pic>
      <p:pic>
        <p:nvPicPr>
          <p:cNvPr id="659" name="" descr=""/>
          <p:cNvPicPr/>
          <p:nvPr/>
        </p:nvPicPr>
        <p:blipFill>
          <a:blip r:embed="rId4"/>
          <a:stretch/>
        </p:blipFill>
        <p:spPr>
          <a:xfrm>
            <a:off x="733680" y="3344760"/>
            <a:ext cx="2236680" cy="1983600"/>
          </a:xfrm>
          <a:prstGeom prst="rect">
            <a:avLst/>
          </a:prstGeom>
          <a:ln w="0">
            <a:noFill/>
          </a:ln>
        </p:spPr>
      </p:pic>
      <p:sp>
        <p:nvSpPr>
          <p:cNvPr id="660" name=""/>
          <p:cNvSpPr/>
          <p:nvPr/>
        </p:nvSpPr>
        <p:spPr>
          <a:xfrm>
            <a:off x="3429000" y="1455120"/>
            <a:ext cx="3427560" cy="185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hilanka"/>
                <a:ea typeface="DejaVu Sans"/>
              </a:rPr>
              <a:t>Compartments contains people of a certain category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hilanka"/>
                <a:ea typeface="DejaVu Sans"/>
              </a:rPr>
              <a:t>Compartments are: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a933"/>
                </a:solidFill>
                <a:latin typeface="Chilanka"/>
                <a:ea typeface="DejaVu Sans"/>
              </a:rPr>
              <a:t>Susceptible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0000"/>
                </a:solidFill>
                <a:latin typeface="Chilanka"/>
                <a:ea typeface="DejaVu Sans"/>
              </a:rPr>
              <a:t>Immune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hilanka"/>
                <a:ea typeface="DejaVu Sans"/>
              </a:rPr>
              <a:t>Dead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1" name=""/>
          <p:cNvSpPr/>
          <p:nvPr/>
        </p:nvSpPr>
        <p:spPr>
          <a:xfrm>
            <a:off x="5556600" y="2611800"/>
            <a:ext cx="684360" cy="684360"/>
          </a:xfrm>
          <a:prstGeom prst="rect">
            <a:avLst/>
          </a:prstGeom>
          <a:solidFill>
            <a:srgbClr val="00a933"/>
          </a:solidFill>
          <a:ln w="0">
            <a:solidFill>
              <a:srgbClr val="00a93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2" name=""/>
          <p:cNvSpPr/>
          <p:nvPr/>
        </p:nvSpPr>
        <p:spPr>
          <a:xfrm>
            <a:off x="5565600" y="3646800"/>
            <a:ext cx="684360" cy="684360"/>
          </a:xfrm>
          <a:prstGeom prst="rect">
            <a:avLst/>
          </a:prstGeom>
          <a:solidFill>
            <a:srgbClr val="ff0000"/>
          </a:solidFill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3" name=""/>
          <p:cNvSpPr/>
          <p:nvPr/>
        </p:nvSpPr>
        <p:spPr>
          <a:xfrm>
            <a:off x="5565600" y="4690800"/>
            <a:ext cx="684360" cy="6843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4" name=""/>
          <p:cNvSpPr/>
          <p:nvPr/>
        </p:nvSpPr>
        <p:spPr>
          <a:xfrm>
            <a:off x="5556600" y="2954520"/>
            <a:ext cx="7920" cy="2077920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"/>
          <p:cNvSpPr/>
          <p:nvPr/>
        </p:nvSpPr>
        <p:spPr>
          <a:xfrm>
            <a:off x="6242400" y="2954520"/>
            <a:ext cx="7920" cy="1033920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"/>
          <p:cNvSpPr/>
          <p:nvPr/>
        </p:nvSpPr>
        <p:spPr>
          <a:xfrm>
            <a:off x="5908320" y="4332600"/>
            <a:ext cx="360" cy="3571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CustomShape 114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115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116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117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CustomShape 118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72" name="CustomShape 119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73" name="CustomShape 120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74" name="CustomShape 121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75" name="CustomShape 122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123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124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125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126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127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128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129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130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131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132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133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134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135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136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137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138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139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140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141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142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143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144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145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146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147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148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149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150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151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152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Compartmental models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06" name="CustomShape 153"/>
          <p:cNvSpPr/>
          <p:nvPr/>
        </p:nvSpPr>
        <p:spPr>
          <a:xfrm>
            <a:off x="822240" y="1393200"/>
            <a:ext cx="8524440" cy="41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A </a:t>
            </a:r>
            <a:r>
              <a:rPr b="1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gas</a:t>
            </a: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 of persons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707" name="" descr=""/>
          <p:cNvPicPr/>
          <p:nvPr/>
        </p:nvPicPr>
        <p:blipFill>
          <a:blip r:embed="rId1"/>
          <a:stretch/>
        </p:blipFill>
        <p:spPr>
          <a:xfrm>
            <a:off x="677520" y="1756800"/>
            <a:ext cx="2570040" cy="2131920"/>
          </a:xfrm>
          <a:prstGeom prst="rect">
            <a:avLst/>
          </a:prstGeom>
          <a:ln w="0">
            <a:noFill/>
          </a:ln>
        </p:spPr>
      </p:pic>
      <p:sp>
        <p:nvSpPr>
          <p:cNvPr id="708" name=""/>
          <p:cNvSpPr/>
          <p:nvPr/>
        </p:nvSpPr>
        <p:spPr>
          <a:xfrm>
            <a:off x="4161600" y="1537200"/>
            <a:ext cx="175500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Stochastic Process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09" name=""/>
          <p:cNvSpPr/>
          <p:nvPr/>
        </p:nvSpPr>
        <p:spPr>
          <a:xfrm>
            <a:off x="3562200" y="2057400"/>
            <a:ext cx="32000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Analitic: Master equation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Analitic: generating functions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Numeical: Monte Carlo simulation (Gillespie Alrogirthm)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710" name="" descr=""/>
          <p:cNvPicPr/>
          <p:nvPr/>
        </p:nvPicPr>
        <p:blipFill>
          <a:blip r:embed="rId2"/>
          <a:stretch/>
        </p:blipFill>
        <p:spPr>
          <a:xfrm>
            <a:off x="610200" y="4003200"/>
            <a:ext cx="4741560" cy="126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CustomShape 290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291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292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318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319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16" name="CustomShape 320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17" name="CustomShape 321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18" name="CustomShape 322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19" name="CustomShape 323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324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325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326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327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328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329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330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331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332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333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334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335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336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337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338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339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340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341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342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343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344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345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346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347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348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349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350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351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352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353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Compartmental models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50" name="CustomShape 354"/>
          <p:cNvSpPr/>
          <p:nvPr/>
        </p:nvSpPr>
        <p:spPr>
          <a:xfrm>
            <a:off x="822240" y="1393200"/>
            <a:ext cx="8524440" cy="41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A </a:t>
            </a:r>
            <a:r>
              <a:rPr b="1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gas</a:t>
            </a: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 of persons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751" name="" descr=""/>
          <p:cNvPicPr/>
          <p:nvPr/>
        </p:nvPicPr>
        <p:blipFill>
          <a:blip r:embed="rId1"/>
          <a:stretch/>
        </p:blipFill>
        <p:spPr>
          <a:xfrm>
            <a:off x="677520" y="1756800"/>
            <a:ext cx="2570040" cy="2131920"/>
          </a:xfrm>
          <a:prstGeom prst="rect">
            <a:avLst/>
          </a:prstGeom>
          <a:ln w="0">
            <a:noFill/>
          </a:ln>
        </p:spPr>
      </p:pic>
      <p:sp>
        <p:nvSpPr>
          <p:cNvPr id="752" name=""/>
          <p:cNvSpPr/>
          <p:nvPr/>
        </p:nvSpPr>
        <p:spPr>
          <a:xfrm>
            <a:off x="4161600" y="1537200"/>
            <a:ext cx="175500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Stochastic Process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53" name=""/>
          <p:cNvSpPr/>
          <p:nvPr/>
        </p:nvSpPr>
        <p:spPr>
          <a:xfrm>
            <a:off x="3562200" y="2057400"/>
            <a:ext cx="32000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Analitic: Master equation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Analitic: generating functions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Numeical: Monte Carlo simulation (Gillespie Alrogirthm)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754" name="" descr=""/>
          <p:cNvPicPr/>
          <p:nvPr/>
        </p:nvPicPr>
        <p:blipFill>
          <a:blip r:embed="rId2"/>
          <a:stretch/>
        </p:blipFill>
        <p:spPr>
          <a:xfrm>
            <a:off x="610200" y="4003200"/>
            <a:ext cx="4741560" cy="1265040"/>
          </a:xfrm>
          <a:prstGeom prst="rect">
            <a:avLst/>
          </a:prstGeom>
          <a:ln w="0">
            <a:noFill/>
          </a:ln>
        </p:spPr>
      </p:pic>
      <p:pic>
        <p:nvPicPr>
          <p:cNvPr id="755" name="" descr=""/>
          <p:cNvPicPr/>
          <p:nvPr/>
        </p:nvPicPr>
        <p:blipFill>
          <a:blip r:embed="rId3"/>
          <a:stretch/>
        </p:blipFill>
        <p:spPr>
          <a:xfrm>
            <a:off x="6593400" y="1900800"/>
            <a:ext cx="2858760" cy="662400"/>
          </a:xfrm>
          <a:prstGeom prst="rect">
            <a:avLst/>
          </a:prstGeom>
          <a:ln w="0">
            <a:noFill/>
          </a:ln>
        </p:spPr>
      </p:pic>
      <p:sp>
        <p:nvSpPr>
          <p:cNvPr id="756" name=""/>
          <p:cNvSpPr/>
          <p:nvPr/>
        </p:nvSpPr>
        <p:spPr>
          <a:xfrm>
            <a:off x="7086600" y="2743200"/>
            <a:ext cx="2514240" cy="12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What are the states of an SIR model?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Derive the deterministic equation from an average of Master equation!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CustomShape 250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251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252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253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254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62" name="CustomShape 255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63" name="CustomShape 256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64" name="CustomShape 257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65" name="CustomShape 258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259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260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261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262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263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264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265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266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267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CustomShape 268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CustomShape 269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CustomShape 270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271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CustomShape 272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273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274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275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276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277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278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CustomShape 279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CustomShape 280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281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282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CustomShape 283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284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285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CustomShape 286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CustomShape 287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CustomShape 288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Compartmental models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6" name="CustomShape 289"/>
          <p:cNvSpPr/>
          <p:nvPr/>
        </p:nvSpPr>
        <p:spPr>
          <a:xfrm>
            <a:off x="822240" y="1393200"/>
            <a:ext cx="8524440" cy="41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A </a:t>
            </a:r>
            <a:r>
              <a:rPr b="1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gas</a:t>
            </a: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 of persons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797" name="" descr=""/>
          <p:cNvPicPr/>
          <p:nvPr/>
        </p:nvPicPr>
        <p:blipFill>
          <a:blip r:embed="rId1"/>
          <a:stretch/>
        </p:blipFill>
        <p:spPr>
          <a:xfrm>
            <a:off x="677520" y="1756800"/>
            <a:ext cx="2570040" cy="2131920"/>
          </a:xfrm>
          <a:prstGeom prst="rect">
            <a:avLst/>
          </a:prstGeom>
          <a:ln w="0">
            <a:noFill/>
          </a:ln>
        </p:spPr>
      </p:pic>
      <p:sp>
        <p:nvSpPr>
          <p:cNvPr id="798" name=""/>
          <p:cNvSpPr/>
          <p:nvPr/>
        </p:nvSpPr>
        <p:spPr>
          <a:xfrm>
            <a:off x="4161600" y="1537200"/>
            <a:ext cx="175500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Stochastic Process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99" name=""/>
          <p:cNvSpPr/>
          <p:nvPr/>
        </p:nvSpPr>
        <p:spPr>
          <a:xfrm>
            <a:off x="3562200" y="2057400"/>
            <a:ext cx="32000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Analitic: Master equation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Analitic: generating functions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Numeical: Monte Carlo simulation (Gillespie Alrogirthm)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00" name="" descr=""/>
          <p:cNvPicPr/>
          <p:nvPr/>
        </p:nvPicPr>
        <p:blipFill>
          <a:blip r:embed="rId2"/>
          <a:stretch/>
        </p:blipFill>
        <p:spPr>
          <a:xfrm>
            <a:off x="610200" y="4003200"/>
            <a:ext cx="4741560" cy="1265040"/>
          </a:xfrm>
          <a:prstGeom prst="rect">
            <a:avLst/>
          </a:prstGeom>
          <a:ln w="0">
            <a:noFill/>
          </a:ln>
        </p:spPr>
      </p:pic>
      <p:pic>
        <p:nvPicPr>
          <p:cNvPr id="801" name="" descr=""/>
          <p:cNvPicPr/>
          <p:nvPr/>
        </p:nvPicPr>
        <p:blipFill>
          <a:blip r:embed="rId3"/>
          <a:stretch/>
        </p:blipFill>
        <p:spPr>
          <a:xfrm>
            <a:off x="6930000" y="3546000"/>
            <a:ext cx="1897200" cy="1549440"/>
          </a:xfrm>
          <a:prstGeom prst="rect">
            <a:avLst/>
          </a:prstGeom>
          <a:ln w="0">
            <a:noFill/>
          </a:ln>
        </p:spPr>
      </p:pic>
      <p:sp>
        <p:nvSpPr>
          <p:cNvPr id="802" name=""/>
          <p:cNvSpPr/>
          <p:nvPr/>
        </p:nvSpPr>
        <p:spPr>
          <a:xfrm>
            <a:off x="6861600" y="2941200"/>
            <a:ext cx="228204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Deterministic process (Meanfield)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03" name="" descr=""/>
          <p:cNvPicPr/>
          <p:nvPr/>
        </p:nvPicPr>
        <p:blipFill>
          <a:blip r:embed="rId4"/>
          <a:stretch/>
        </p:blipFill>
        <p:spPr>
          <a:xfrm>
            <a:off x="6593400" y="1900800"/>
            <a:ext cx="2858760" cy="66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CustomShape 557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558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600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601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602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09" name="CustomShape 603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10" name="CustomShape 604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11" name="CustomShape 605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12" name="CustomShape 606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607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608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609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610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CustomShape 611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CustomShape 612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CustomShape 613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CustomShape 614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615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616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CustomShape 617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CustomShape 618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619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CustomShape 620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CustomShape 621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622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CustomShape 623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624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625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626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627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628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629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630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631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633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634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635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636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637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Compartmental models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3" name="CustomShape 638"/>
          <p:cNvSpPr/>
          <p:nvPr/>
        </p:nvSpPr>
        <p:spPr>
          <a:xfrm>
            <a:off x="822240" y="1393200"/>
            <a:ext cx="8524440" cy="41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A </a:t>
            </a:r>
            <a:r>
              <a:rPr b="1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gas</a:t>
            </a: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 of persons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44" name="" descr=""/>
          <p:cNvPicPr/>
          <p:nvPr/>
        </p:nvPicPr>
        <p:blipFill>
          <a:blip r:embed="rId1"/>
          <a:stretch/>
        </p:blipFill>
        <p:spPr>
          <a:xfrm>
            <a:off x="677520" y="1756800"/>
            <a:ext cx="2570040" cy="2131920"/>
          </a:xfrm>
          <a:prstGeom prst="rect">
            <a:avLst/>
          </a:prstGeom>
          <a:ln w="0">
            <a:noFill/>
          </a:ln>
        </p:spPr>
      </p:pic>
      <p:pic>
        <p:nvPicPr>
          <p:cNvPr id="845" name="" descr=""/>
          <p:cNvPicPr/>
          <p:nvPr/>
        </p:nvPicPr>
        <p:blipFill>
          <a:blip r:embed="rId2"/>
          <a:stretch/>
        </p:blipFill>
        <p:spPr>
          <a:xfrm>
            <a:off x="4343400" y="1710360"/>
            <a:ext cx="1224360" cy="606240"/>
          </a:xfrm>
          <a:prstGeom prst="rect">
            <a:avLst/>
          </a:prstGeom>
          <a:ln w="0">
            <a:noFill/>
          </a:ln>
        </p:spPr>
      </p:pic>
      <p:sp>
        <p:nvSpPr>
          <p:cNvPr id="846" name=""/>
          <p:cNvSpPr/>
          <p:nvPr/>
        </p:nvSpPr>
        <p:spPr>
          <a:xfrm>
            <a:off x="4269600" y="1465200"/>
            <a:ext cx="175500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Chemical reactions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47" name="" descr=""/>
          <p:cNvPicPr/>
          <p:nvPr/>
        </p:nvPicPr>
        <p:blipFill>
          <a:blip r:embed="rId3"/>
          <a:stretch/>
        </p:blipFill>
        <p:spPr>
          <a:xfrm>
            <a:off x="3886200" y="2383200"/>
            <a:ext cx="4741560" cy="126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CustomShape 1434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1435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1436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1437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1438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53" name="CustomShape 1439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54" name="CustomShape 1440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55" name="CustomShape 1441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56" name="CustomShape 1442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1443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1444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1445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1446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1447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1448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1449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1450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1451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1452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1453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1454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1455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CustomShape 1456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1457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1458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1459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1460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1461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1462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1463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1464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1465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1466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1467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1468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1469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CustomShape 1470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1471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CustomShape 1472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Compartmental models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87" name="CustomShape 1473"/>
          <p:cNvSpPr/>
          <p:nvPr/>
        </p:nvSpPr>
        <p:spPr>
          <a:xfrm>
            <a:off x="822240" y="1393200"/>
            <a:ext cx="8524440" cy="41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A </a:t>
            </a:r>
            <a:r>
              <a:rPr b="1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gas</a:t>
            </a: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 of persons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88" name="" descr=""/>
          <p:cNvPicPr/>
          <p:nvPr/>
        </p:nvPicPr>
        <p:blipFill>
          <a:blip r:embed="rId1"/>
          <a:stretch/>
        </p:blipFill>
        <p:spPr>
          <a:xfrm>
            <a:off x="677520" y="1756800"/>
            <a:ext cx="2570040" cy="2131920"/>
          </a:xfrm>
          <a:prstGeom prst="rect">
            <a:avLst/>
          </a:prstGeom>
          <a:ln w="0">
            <a:noFill/>
          </a:ln>
        </p:spPr>
      </p:pic>
      <p:pic>
        <p:nvPicPr>
          <p:cNvPr id="889" name="" descr=""/>
          <p:cNvPicPr/>
          <p:nvPr/>
        </p:nvPicPr>
        <p:blipFill>
          <a:blip r:embed="rId2"/>
          <a:stretch/>
        </p:blipFill>
        <p:spPr>
          <a:xfrm>
            <a:off x="4343400" y="1710360"/>
            <a:ext cx="1224360" cy="606240"/>
          </a:xfrm>
          <a:prstGeom prst="rect">
            <a:avLst/>
          </a:prstGeom>
          <a:ln w="0">
            <a:noFill/>
          </a:ln>
        </p:spPr>
      </p:pic>
      <p:sp>
        <p:nvSpPr>
          <p:cNvPr id="890" name=""/>
          <p:cNvSpPr/>
          <p:nvPr/>
        </p:nvSpPr>
        <p:spPr>
          <a:xfrm>
            <a:off x="4269600" y="1465200"/>
            <a:ext cx="175500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Chemical reactions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91" name=""/>
          <p:cNvSpPr/>
          <p:nvPr/>
        </p:nvSpPr>
        <p:spPr>
          <a:xfrm>
            <a:off x="822240" y="4152600"/>
            <a:ext cx="5027760" cy="87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Compartmental model: 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Mean field approximation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Well mixed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No spatial correlations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92" name="" descr=""/>
          <p:cNvPicPr/>
          <p:nvPr/>
        </p:nvPicPr>
        <p:blipFill>
          <a:blip r:embed="rId3"/>
          <a:stretch/>
        </p:blipFill>
        <p:spPr>
          <a:xfrm>
            <a:off x="3886200" y="2383200"/>
            <a:ext cx="4741560" cy="1265040"/>
          </a:xfrm>
          <a:prstGeom prst="rect">
            <a:avLst/>
          </a:prstGeom>
          <a:ln w="0">
            <a:noFill/>
          </a:ln>
        </p:spPr>
      </p:pic>
      <p:pic>
        <p:nvPicPr>
          <p:cNvPr id="893" name="" descr=""/>
          <p:cNvPicPr/>
          <p:nvPr/>
        </p:nvPicPr>
        <p:blipFill>
          <a:blip r:embed="rId4"/>
          <a:stretch/>
        </p:blipFill>
        <p:spPr>
          <a:xfrm>
            <a:off x="3886200" y="4114800"/>
            <a:ext cx="3112920" cy="86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CustomShape 154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CustomShape 561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CustomShape 562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CustomShape 563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CustomShape 564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99" name="CustomShape 565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00" name="CustomShape 566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01" name="CustomShape 567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02" name="CustomShape 568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569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570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CustomShape 571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CustomShape 572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CustomShape 573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574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CustomShape 575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CustomShape 576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CustomShape 577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CustomShape 578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CustomShape 579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580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CustomShape 581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582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583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CustomShape 584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585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586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587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CustomShape 588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589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CustomShape 590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CustomShape 591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CustomShape 592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CustomShape 593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CustomShape 594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CustomShape 595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596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597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CustomShape 598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Compartmental models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33" name="" descr=""/>
          <p:cNvPicPr/>
          <p:nvPr/>
        </p:nvPicPr>
        <p:blipFill>
          <a:blip r:embed="rId1"/>
          <a:stretch/>
        </p:blipFill>
        <p:spPr>
          <a:xfrm>
            <a:off x="4455000" y="1710360"/>
            <a:ext cx="1112760" cy="550800"/>
          </a:xfrm>
          <a:prstGeom prst="rect">
            <a:avLst/>
          </a:prstGeom>
          <a:ln w="0">
            <a:noFill/>
          </a:ln>
        </p:spPr>
      </p:pic>
      <p:sp>
        <p:nvSpPr>
          <p:cNvPr id="934" name=""/>
          <p:cNvSpPr/>
          <p:nvPr/>
        </p:nvSpPr>
        <p:spPr>
          <a:xfrm>
            <a:off x="4269600" y="1465200"/>
            <a:ext cx="175500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Chemical reactions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5" name=""/>
          <p:cNvSpPr/>
          <p:nvPr/>
        </p:nvSpPr>
        <p:spPr>
          <a:xfrm>
            <a:off x="822240" y="4152600"/>
            <a:ext cx="5027760" cy="87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Compartmental model: 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Mean field approximation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Well mixed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No spatial correlations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936" name="" descr=""/>
          <p:cNvPicPr/>
          <p:nvPr/>
        </p:nvPicPr>
        <p:blipFill>
          <a:blip r:embed="rId2"/>
          <a:stretch/>
        </p:blipFill>
        <p:spPr>
          <a:xfrm>
            <a:off x="3886200" y="2383200"/>
            <a:ext cx="4741560" cy="1265040"/>
          </a:xfrm>
          <a:prstGeom prst="rect">
            <a:avLst/>
          </a:prstGeom>
          <a:ln w="0">
            <a:noFill/>
          </a:ln>
        </p:spPr>
      </p:pic>
      <p:pic>
        <p:nvPicPr>
          <p:cNvPr id="937" name="" descr=""/>
          <p:cNvPicPr/>
          <p:nvPr/>
        </p:nvPicPr>
        <p:blipFill>
          <a:blip r:embed="rId3"/>
          <a:stretch/>
        </p:blipFill>
        <p:spPr>
          <a:xfrm>
            <a:off x="3886200" y="4114800"/>
            <a:ext cx="3112920" cy="865080"/>
          </a:xfrm>
          <a:prstGeom prst="rect">
            <a:avLst/>
          </a:prstGeom>
          <a:ln w="0">
            <a:noFill/>
          </a:ln>
        </p:spPr>
      </p:pic>
      <p:pic>
        <p:nvPicPr>
          <p:cNvPr id="938" name="" descr=""/>
          <p:cNvPicPr/>
          <p:nvPr/>
        </p:nvPicPr>
        <p:blipFill>
          <a:blip r:embed="rId4"/>
          <a:stretch/>
        </p:blipFill>
        <p:spPr>
          <a:xfrm>
            <a:off x="822240" y="5054040"/>
            <a:ext cx="6158160" cy="380160"/>
          </a:xfrm>
          <a:prstGeom prst="rect">
            <a:avLst/>
          </a:prstGeom>
          <a:ln w="0">
            <a:noFill/>
          </a:ln>
        </p:spPr>
      </p:pic>
      <p:pic>
        <p:nvPicPr>
          <p:cNvPr id="939" name="" descr=""/>
          <p:cNvPicPr/>
          <p:nvPr/>
        </p:nvPicPr>
        <p:blipFill>
          <a:blip r:embed="rId5"/>
          <a:stretch/>
        </p:blipFill>
        <p:spPr>
          <a:xfrm>
            <a:off x="4343760" y="1710360"/>
            <a:ext cx="1224360" cy="606240"/>
          </a:xfrm>
          <a:prstGeom prst="rect">
            <a:avLst/>
          </a:prstGeom>
          <a:ln w="0">
            <a:noFill/>
          </a:ln>
        </p:spPr>
      </p:pic>
      <p:pic>
        <p:nvPicPr>
          <p:cNvPr id="940" name="" descr=""/>
          <p:cNvPicPr/>
          <p:nvPr/>
        </p:nvPicPr>
        <p:blipFill>
          <a:blip r:embed="rId6"/>
          <a:stretch/>
        </p:blipFill>
        <p:spPr>
          <a:xfrm>
            <a:off x="1082160" y="1877760"/>
            <a:ext cx="1552680" cy="141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838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839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840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841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842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5" name="CustomShape 843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6" name="CustomShape 844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7" name="CustomShape 845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8" name="CustomShape 846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847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848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849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850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851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852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853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854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855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856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857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858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859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860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861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862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863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864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865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866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867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868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869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870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871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872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873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874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875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876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Epidemics on Networks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9" name="CustomShape 877"/>
          <p:cNvSpPr/>
          <p:nvPr/>
        </p:nvSpPr>
        <p:spPr>
          <a:xfrm>
            <a:off x="606240" y="1465200"/>
            <a:ext cx="4191840" cy="41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What you get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Compartmental (SIR) models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Complex networks. 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Simulations in python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Probability theory/Statistical mechanics.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Reconstruction of epidemics.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CustomShape 1319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CustomShape 1320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CustomShape 1321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1322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1323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46" name="CustomShape 1324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47" name="CustomShape 1325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48" name="CustomShape 1326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49" name="CustomShape 1327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CustomShape 1328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CustomShape 1329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CustomShape 1330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CustomShape 1331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1332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CustomShape 1333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CustomShape 1334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1335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1336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CustomShape 1337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1338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1339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1340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1341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1342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CustomShape 1343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1344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1345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CustomShape 1346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CustomShape 1347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CustomShape 1348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CustomShape 1349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1350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1351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CustomShape 1352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1353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CustomShape 1354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CustomShape 1355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CustomShape 1356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CustomShape 1357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Compartmental models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80" name="" descr=""/>
          <p:cNvPicPr/>
          <p:nvPr/>
        </p:nvPicPr>
        <p:blipFill>
          <a:blip r:embed="rId1"/>
          <a:stretch/>
        </p:blipFill>
        <p:spPr>
          <a:xfrm>
            <a:off x="4455000" y="1710360"/>
            <a:ext cx="1112760" cy="550800"/>
          </a:xfrm>
          <a:prstGeom prst="rect">
            <a:avLst/>
          </a:prstGeom>
          <a:ln w="0">
            <a:noFill/>
          </a:ln>
        </p:spPr>
      </p:pic>
      <p:sp>
        <p:nvSpPr>
          <p:cNvPr id="981" name=""/>
          <p:cNvSpPr/>
          <p:nvPr/>
        </p:nvSpPr>
        <p:spPr>
          <a:xfrm>
            <a:off x="4269600" y="1465200"/>
            <a:ext cx="175500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Chemical reactions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982" name="" descr=""/>
          <p:cNvPicPr/>
          <p:nvPr/>
        </p:nvPicPr>
        <p:blipFill>
          <a:blip r:embed="rId2"/>
          <a:stretch/>
        </p:blipFill>
        <p:spPr>
          <a:xfrm>
            <a:off x="3886200" y="2383200"/>
            <a:ext cx="4741560" cy="1265040"/>
          </a:xfrm>
          <a:prstGeom prst="rect">
            <a:avLst/>
          </a:prstGeom>
          <a:ln w="0">
            <a:noFill/>
          </a:ln>
        </p:spPr>
      </p:pic>
      <p:pic>
        <p:nvPicPr>
          <p:cNvPr id="983" name="" descr=""/>
          <p:cNvPicPr/>
          <p:nvPr/>
        </p:nvPicPr>
        <p:blipFill>
          <a:blip r:embed="rId3"/>
          <a:stretch/>
        </p:blipFill>
        <p:spPr>
          <a:xfrm>
            <a:off x="3886200" y="4114800"/>
            <a:ext cx="3112920" cy="865080"/>
          </a:xfrm>
          <a:prstGeom prst="rect">
            <a:avLst/>
          </a:prstGeom>
          <a:ln w="0">
            <a:noFill/>
          </a:ln>
        </p:spPr>
      </p:pic>
      <p:pic>
        <p:nvPicPr>
          <p:cNvPr id="984" name="" descr=""/>
          <p:cNvPicPr/>
          <p:nvPr/>
        </p:nvPicPr>
        <p:blipFill>
          <a:blip r:embed="rId4"/>
          <a:stretch/>
        </p:blipFill>
        <p:spPr>
          <a:xfrm>
            <a:off x="4343760" y="1710360"/>
            <a:ext cx="1224360" cy="606240"/>
          </a:xfrm>
          <a:prstGeom prst="rect">
            <a:avLst/>
          </a:prstGeom>
          <a:ln w="0">
            <a:noFill/>
          </a:ln>
        </p:spPr>
      </p:pic>
      <p:sp>
        <p:nvSpPr>
          <p:cNvPr id="985" name=""/>
          <p:cNvSpPr/>
          <p:nvPr/>
        </p:nvSpPr>
        <p:spPr>
          <a:xfrm>
            <a:off x="1143000" y="1541520"/>
            <a:ext cx="137016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Probabilities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86" name=""/>
          <p:cNvSpPr/>
          <p:nvPr/>
        </p:nvSpPr>
        <p:spPr>
          <a:xfrm>
            <a:off x="1143000" y="3413520"/>
            <a:ext cx="137016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Extensive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987" name="" descr=""/>
          <p:cNvPicPr/>
          <p:nvPr/>
        </p:nvPicPr>
        <p:blipFill>
          <a:blip r:embed="rId5"/>
          <a:stretch/>
        </p:blipFill>
        <p:spPr>
          <a:xfrm>
            <a:off x="1082160" y="1841760"/>
            <a:ext cx="1552680" cy="1417680"/>
          </a:xfrm>
          <a:prstGeom prst="rect">
            <a:avLst/>
          </a:prstGeom>
          <a:ln w="0">
            <a:noFill/>
          </a:ln>
        </p:spPr>
      </p:pic>
      <p:pic>
        <p:nvPicPr>
          <p:cNvPr id="988" name="" descr=""/>
          <p:cNvPicPr/>
          <p:nvPr/>
        </p:nvPicPr>
        <p:blipFill>
          <a:blip r:embed="rId6"/>
          <a:stretch/>
        </p:blipFill>
        <p:spPr>
          <a:xfrm>
            <a:off x="1135080" y="3778200"/>
            <a:ext cx="1692360" cy="139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CustomShape 155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CustomShape 156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CustomShape 157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CustomShape 158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3" name="CustomShape 159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94" name="CustomShape 160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95" name="CustomShape 161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96" name="CustomShape 162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97" name="CustomShape 163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CustomShape 164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CustomShape 165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CustomShape 166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CustomShape 167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168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169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CustomShape 170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CustomShape 171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CustomShape 172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CustomShape 173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CustomShape 174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175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CustomShape 176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177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178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179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CustomShape 180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181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CustomShape 182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CustomShape 183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CustomShape 184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CustomShape 185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CustomShape 186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187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CustomShape 188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CustomShape 189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CustomShape 190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CustomShape 191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192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CustomShape 193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SIR details and terms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28" name="" descr=""/>
          <p:cNvPicPr/>
          <p:nvPr/>
        </p:nvPicPr>
        <p:blipFill>
          <a:blip r:embed="rId1"/>
          <a:stretch/>
        </p:blipFill>
        <p:spPr>
          <a:xfrm>
            <a:off x="3716280" y="3992400"/>
            <a:ext cx="4741560" cy="1265040"/>
          </a:xfrm>
          <a:prstGeom prst="rect">
            <a:avLst/>
          </a:prstGeom>
          <a:ln w="0">
            <a:noFill/>
          </a:ln>
        </p:spPr>
      </p:pic>
      <p:sp>
        <p:nvSpPr>
          <p:cNvPr id="1029" name=""/>
          <p:cNvSpPr/>
          <p:nvPr/>
        </p:nvSpPr>
        <p:spPr>
          <a:xfrm>
            <a:off x="1143000" y="1541520"/>
            <a:ext cx="137016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Probabilities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30" name=""/>
          <p:cNvSpPr/>
          <p:nvPr/>
        </p:nvSpPr>
        <p:spPr>
          <a:xfrm>
            <a:off x="1143000" y="3413520"/>
            <a:ext cx="137016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Extensive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031" name="" descr=""/>
          <p:cNvPicPr/>
          <p:nvPr/>
        </p:nvPicPr>
        <p:blipFill>
          <a:blip r:embed="rId2"/>
          <a:stretch/>
        </p:blipFill>
        <p:spPr>
          <a:xfrm>
            <a:off x="1135080" y="3778200"/>
            <a:ext cx="1692360" cy="1394280"/>
          </a:xfrm>
          <a:prstGeom prst="rect">
            <a:avLst/>
          </a:prstGeom>
          <a:ln w="0">
            <a:noFill/>
          </a:ln>
        </p:spPr>
      </p:pic>
      <p:pic>
        <p:nvPicPr>
          <p:cNvPr id="1032" name="" descr=""/>
          <p:cNvPicPr/>
          <p:nvPr/>
        </p:nvPicPr>
        <p:blipFill>
          <a:blip r:embed="rId3"/>
          <a:stretch/>
        </p:blipFill>
        <p:spPr>
          <a:xfrm>
            <a:off x="1082160" y="1877400"/>
            <a:ext cx="1552680" cy="1417680"/>
          </a:xfrm>
          <a:prstGeom prst="rect">
            <a:avLst/>
          </a:prstGeom>
          <a:ln w="0">
            <a:noFill/>
          </a:ln>
        </p:spPr>
      </p:pic>
      <p:sp>
        <p:nvSpPr>
          <p:cNvPr id="1033" name=""/>
          <p:cNvSpPr/>
          <p:nvPr/>
        </p:nvSpPr>
        <p:spPr>
          <a:xfrm>
            <a:off x="3657600" y="1600200"/>
            <a:ext cx="45716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Whats is the average duration of infection?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CustomShape 479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CustomShape 480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CustomShape 481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CustomShape 482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483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39" name="CustomShape 484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40" name="CustomShape 485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41" name="CustomShape 486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42" name="CustomShape 487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CustomShape 488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CustomShape 489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CustomShape 490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CustomShape 491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CustomShape 492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CustomShape 493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CustomShape 494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495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CustomShape 496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CustomShape 497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CustomShape 498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CustomShape 499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CustomShape 500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CustomShape 501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CustomShape 502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CustomShape 503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504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CustomShape 505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CustomShape 506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CustomShape 507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3" name="CustomShape 508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4" name="CustomShape 509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5" name="CustomShape 510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CustomShape 511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CustomShape 512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CustomShape 513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CustomShape 514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CustomShape 515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CustomShape 516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CustomShape 517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Technical terms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73" name="CustomShape 518"/>
          <p:cNvSpPr/>
          <p:nvPr/>
        </p:nvSpPr>
        <p:spPr>
          <a:xfrm>
            <a:off x="822240" y="1393200"/>
            <a:ext cx="8524440" cy="41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Technical terms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CustomShape 399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CustomShape 400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CustomShape 401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CustomShape 402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CustomShape 403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79" name="CustomShape 404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80" name="CustomShape 405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81" name="CustomShape 406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82" name="CustomShape 407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CustomShape 408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CustomShape 409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CustomShape 410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CustomShape 411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CustomShape 412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CustomShape 413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CustomShape 414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CustomShape 415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CustomShape 416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CustomShape 417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CustomShape 418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CustomShape 419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CustomShape 420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CustomShape 421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422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CustomShape 423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CustomShape 424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CustomShape 425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CustomShape 426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CustomShape 427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CustomShape 428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CustomShape 429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CustomShape 430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CustomShape 431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CustomShape 432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CustomShape 433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CustomShape 434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10" name="CustomShape 435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CustomShape 436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CustomShape 437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Early epidemics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13" name="" descr=""/>
          <p:cNvPicPr/>
          <p:nvPr/>
        </p:nvPicPr>
        <p:blipFill>
          <a:blip r:embed="rId1"/>
          <a:stretch/>
        </p:blipFill>
        <p:spPr>
          <a:xfrm>
            <a:off x="570960" y="4663800"/>
            <a:ext cx="8666280" cy="503640"/>
          </a:xfrm>
          <a:prstGeom prst="rect">
            <a:avLst/>
          </a:prstGeom>
          <a:ln w="0">
            <a:noFill/>
          </a:ln>
        </p:spPr>
      </p:pic>
      <p:pic>
        <p:nvPicPr>
          <p:cNvPr id="1114" name="" descr=""/>
          <p:cNvPicPr/>
          <p:nvPr/>
        </p:nvPicPr>
        <p:blipFill>
          <a:blip r:embed="rId2"/>
          <a:stretch/>
        </p:blipFill>
        <p:spPr>
          <a:xfrm>
            <a:off x="914760" y="1600200"/>
            <a:ext cx="2493720" cy="2093760"/>
          </a:xfrm>
          <a:prstGeom prst="rect">
            <a:avLst/>
          </a:prstGeom>
          <a:ln w="0">
            <a:noFill/>
          </a:ln>
        </p:spPr>
      </p:pic>
      <p:pic>
        <p:nvPicPr>
          <p:cNvPr id="1115" name="" descr=""/>
          <p:cNvPicPr/>
          <p:nvPr/>
        </p:nvPicPr>
        <p:blipFill>
          <a:blip r:embed="rId3"/>
          <a:stretch/>
        </p:blipFill>
        <p:spPr>
          <a:xfrm>
            <a:off x="4113000" y="1654560"/>
            <a:ext cx="1846080" cy="474480"/>
          </a:xfrm>
          <a:prstGeom prst="rect">
            <a:avLst/>
          </a:prstGeom>
          <a:ln w="0">
            <a:noFill/>
          </a:ln>
        </p:spPr>
      </p:pic>
      <p:pic>
        <p:nvPicPr>
          <p:cNvPr id="1116" name="" descr=""/>
          <p:cNvPicPr/>
          <p:nvPr/>
        </p:nvPicPr>
        <p:blipFill>
          <a:blip r:embed="rId4"/>
          <a:stretch/>
        </p:blipFill>
        <p:spPr>
          <a:xfrm>
            <a:off x="4055760" y="2201760"/>
            <a:ext cx="2608200" cy="531720"/>
          </a:xfrm>
          <a:prstGeom prst="rect">
            <a:avLst/>
          </a:prstGeom>
          <a:ln w="0">
            <a:noFill/>
          </a:ln>
        </p:spPr>
      </p:pic>
      <p:pic>
        <p:nvPicPr>
          <p:cNvPr id="1117" name="" descr=""/>
          <p:cNvPicPr/>
          <p:nvPr/>
        </p:nvPicPr>
        <p:blipFill>
          <a:blip r:embed="rId5"/>
          <a:stretch/>
        </p:blipFill>
        <p:spPr>
          <a:xfrm>
            <a:off x="4217040" y="2873160"/>
            <a:ext cx="1493640" cy="341280"/>
          </a:xfrm>
          <a:prstGeom prst="rect">
            <a:avLst/>
          </a:prstGeom>
          <a:ln w="0">
            <a:noFill/>
          </a:ln>
        </p:spPr>
      </p:pic>
      <p:pic>
        <p:nvPicPr>
          <p:cNvPr id="1118" name="" descr=""/>
          <p:cNvPicPr/>
          <p:nvPr/>
        </p:nvPicPr>
        <p:blipFill>
          <a:blip r:embed="rId6"/>
          <a:stretch/>
        </p:blipFill>
        <p:spPr>
          <a:xfrm>
            <a:off x="3972240" y="3657600"/>
            <a:ext cx="1969920" cy="341280"/>
          </a:xfrm>
          <a:prstGeom prst="rect">
            <a:avLst/>
          </a:prstGeom>
          <a:ln w="0">
            <a:noFill/>
          </a:ln>
        </p:spPr>
      </p:pic>
      <p:sp>
        <p:nvSpPr>
          <p:cNvPr id="1119" name=""/>
          <p:cNvSpPr/>
          <p:nvPr/>
        </p:nvSpPr>
        <p:spPr>
          <a:xfrm>
            <a:off x="3936240" y="3404880"/>
            <a:ext cx="238032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hilanka"/>
                <a:ea typeface="DejaVu Sans"/>
              </a:rPr>
              <a:t>Basic reproduction number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120" name="" descr=""/>
          <p:cNvPicPr/>
          <p:nvPr/>
        </p:nvPicPr>
        <p:blipFill>
          <a:blip r:embed="rId7"/>
          <a:stretch/>
        </p:blipFill>
        <p:spPr>
          <a:xfrm>
            <a:off x="3972240" y="4114800"/>
            <a:ext cx="1055520" cy="322200"/>
          </a:xfrm>
          <a:prstGeom prst="rect">
            <a:avLst/>
          </a:prstGeom>
          <a:ln w="0">
            <a:noFill/>
          </a:ln>
        </p:spPr>
      </p:pic>
      <p:sp>
        <p:nvSpPr>
          <p:cNvPr id="1121" name=""/>
          <p:cNvSpPr/>
          <p:nvPr/>
        </p:nvSpPr>
        <p:spPr>
          <a:xfrm>
            <a:off x="7021800" y="2286000"/>
            <a:ext cx="166356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ff0000"/>
                </a:solidFill>
                <a:latin typeface="Chilanka"/>
                <a:ea typeface="DejaVu Sans"/>
              </a:rPr>
              <a:t>Attention, exponentials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CustomShape 1474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CustomShape 1475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CustomShape 1476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CustomShape 1477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CustomShape 1478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27" name="CustomShape 1479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28" name="CustomShape 1480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29" name="CustomShape 1481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30" name="CustomShape 1482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CustomShape 1483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CustomShape 1484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CustomShape 1485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CustomShape 1486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CustomShape 1487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CustomShape 1488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CustomShape 1489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CustomShape 1490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CustomShape 1491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CustomShape 1492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CustomShape 1493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1494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CustomShape 1495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CustomShape 1496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CustomShape 1497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CustomShape 1498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CustomShape 1499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CustomShape 1500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CustomShape 1501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CustomShape 1502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CustomShape 1503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CustomShape 1504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1505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CustomShape 1506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1507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CustomShape 1508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CustomShape 1509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CustomShape 1510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CustomShape 1511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60" name="CustomShape 1512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Large time limit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61" name="" descr=""/>
          <p:cNvPicPr/>
          <p:nvPr/>
        </p:nvPicPr>
        <p:blipFill>
          <a:blip r:embed="rId1"/>
          <a:stretch/>
        </p:blipFill>
        <p:spPr>
          <a:xfrm>
            <a:off x="914760" y="1600200"/>
            <a:ext cx="2493720" cy="2093760"/>
          </a:xfrm>
          <a:prstGeom prst="rect">
            <a:avLst/>
          </a:prstGeom>
          <a:ln w="0">
            <a:noFill/>
          </a:ln>
        </p:spPr>
      </p:pic>
      <p:pic>
        <p:nvPicPr>
          <p:cNvPr id="1162" name="" descr=""/>
          <p:cNvPicPr/>
          <p:nvPr/>
        </p:nvPicPr>
        <p:blipFill>
          <a:blip r:embed="rId2"/>
          <a:stretch/>
        </p:blipFill>
        <p:spPr>
          <a:xfrm>
            <a:off x="3886200" y="1828800"/>
            <a:ext cx="2027160" cy="360000"/>
          </a:xfrm>
          <a:prstGeom prst="rect">
            <a:avLst/>
          </a:prstGeom>
          <a:ln w="0">
            <a:noFill/>
          </a:ln>
        </p:spPr>
      </p:pic>
      <p:pic>
        <p:nvPicPr>
          <p:cNvPr id="1163" name="" descr=""/>
          <p:cNvPicPr/>
          <p:nvPr/>
        </p:nvPicPr>
        <p:blipFill>
          <a:blip r:embed="rId3"/>
          <a:stretch/>
        </p:blipFill>
        <p:spPr>
          <a:xfrm>
            <a:off x="6400800" y="1756800"/>
            <a:ext cx="2131920" cy="569880"/>
          </a:xfrm>
          <a:prstGeom prst="rect">
            <a:avLst/>
          </a:prstGeom>
          <a:ln w="0">
            <a:noFill/>
          </a:ln>
        </p:spPr>
      </p:pic>
      <p:pic>
        <p:nvPicPr>
          <p:cNvPr id="1164" name="" descr=""/>
          <p:cNvPicPr/>
          <p:nvPr/>
        </p:nvPicPr>
        <p:blipFill>
          <a:blip r:embed="rId4"/>
          <a:stretch/>
        </p:blipFill>
        <p:spPr>
          <a:xfrm>
            <a:off x="4026600" y="2466000"/>
            <a:ext cx="1874520" cy="579240"/>
          </a:xfrm>
          <a:prstGeom prst="rect">
            <a:avLst/>
          </a:prstGeom>
          <a:ln w="0">
            <a:noFill/>
          </a:ln>
        </p:spPr>
      </p:pic>
      <p:pic>
        <p:nvPicPr>
          <p:cNvPr id="1165" name="" descr=""/>
          <p:cNvPicPr/>
          <p:nvPr/>
        </p:nvPicPr>
        <p:blipFill>
          <a:blip r:embed="rId5"/>
          <a:stretch/>
        </p:blipFill>
        <p:spPr>
          <a:xfrm>
            <a:off x="4016880" y="3032280"/>
            <a:ext cx="2598480" cy="636480"/>
          </a:xfrm>
          <a:prstGeom prst="rect">
            <a:avLst/>
          </a:prstGeom>
          <a:ln w="0">
            <a:noFill/>
          </a:ln>
        </p:spPr>
      </p:pic>
      <p:pic>
        <p:nvPicPr>
          <p:cNvPr id="1166" name="" descr=""/>
          <p:cNvPicPr/>
          <p:nvPr/>
        </p:nvPicPr>
        <p:blipFill>
          <a:blip r:embed="rId6"/>
          <a:stretch/>
        </p:blipFill>
        <p:spPr>
          <a:xfrm>
            <a:off x="3657600" y="3657600"/>
            <a:ext cx="2341440" cy="579240"/>
          </a:xfrm>
          <a:prstGeom prst="rect">
            <a:avLst/>
          </a:prstGeom>
          <a:ln w="0">
            <a:noFill/>
          </a:ln>
        </p:spPr>
      </p:pic>
      <p:pic>
        <p:nvPicPr>
          <p:cNvPr id="1167" name="" descr=""/>
          <p:cNvPicPr/>
          <p:nvPr/>
        </p:nvPicPr>
        <p:blipFill>
          <a:blip r:embed="rId7"/>
          <a:stretch/>
        </p:blipFill>
        <p:spPr>
          <a:xfrm>
            <a:off x="4679640" y="4278240"/>
            <a:ext cx="1341360" cy="369720"/>
          </a:xfrm>
          <a:prstGeom prst="rect">
            <a:avLst/>
          </a:prstGeom>
          <a:ln w="0">
            <a:noFill/>
          </a:ln>
        </p:spPr>
      </p:pic>
      <p:pic>
        <p:nvPicPr>
          <p:cNvPr id="1168" name="" descr=""/>
          <p:cNvPicPr/>
          <p:nvPr/>
        </p:nvPicPr>
        <p:blipFill>
          <a:blip r:embed="rId8"/>
          <a:stretch/>
        </p:blipFill>
        <p:spPr>
          <a:xfrm>
            <a:off x="6172200" y="3848400"/>
            <a:ext cx="3617640" cy="26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CustomShape 1552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CustomShape 1553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CustomShape 1554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CustomShape 1555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CustomShape 1556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74" name="CustomShape 1557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75" name="CustomShape 1558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76" name="CustomShape 1559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77" name="CustomShape 1560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CustomShape 1561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9" name="CustomShape 1562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0" name="CustomShape 1563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CustomShape 1564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CustomShape 1565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CustomShape 1566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CustomShape 1567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CustomShape 1568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CustomShape 1569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7" name="CustomShape 1570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CustomShape 1571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CustomShape 1572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CustomShape 1573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CustomShape 1574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CustomShape 1575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CustomShape 1576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CustomShape 1577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CustomShape 1578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CustomShape 1579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CustomShape 1580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98" name="CustomShape 1581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9" name="CustomShape 1582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0" name="CustomShape 1583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CustomShape 1584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CustomShape 1585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CustomShape 1586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CustomShape 1587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CustomShape 1588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CustomShape 1589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CustomShape 1590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Large time limit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08" name="" descr=""/>
          <p:cNvPicPr/>
          <p:nvPr/>
        </p:nvPicPr>
        <p:blipFill>
          <a:blip r:embed="rId1"/>
          <a:stretch/>
        </p:blipFill>
        <p:spPr>
          <a:xfrm>
            <a:off x="662760" y="2057400"/>
            <a:ext cx="1949400" cy="1636560"/>
          </a:xfrm>
          <a:prstGeom prst="rect">
            <a:avLst/>
          </a:prstGeom>
          <a:ln w="0">
            <a:noFill/>
          </a:ln>
        </p:spPr>
      </p:pic>
      <p:pic>
        <p:nvPicPr>
          <p:cNvPr id="1209" name="" descr=""/>
          <p:cNvPicPr/>
          <p:nvPr/>
        </p:nvPicPr>
        <p:blipFill>
          <a:blip r:embed="rId2"/>
          <a:stretch/>
        </p:blipFill>
        <p:spPr>
          <a:xfrm>
            <a:off x="3513600" y="3657600"/>
            <a:ext cx="2341440" cy="579240"/>
          </a:xfrm>
          <a:prstGeom prst="rect">
            <a:avLst/>
          </a:prstGeom>
          <a:ln w="0">
            <a:noFill/>
          </a:ln>
        </p:spPr>
      </p:pic>
      <p:pic>
        <p:nvPicPr>
          <p:cNvPr id="1210" name="" descr=""/>
          <p:cNvPicPr/>
          <p:nvPr/>
        </p:nvPicPr>
        <p:blipFill>
          <a:blip r:embed="rId3"/>
          <a:stretch/>
        </p:blipFill>
        <p:spPr>
          <a:xfrm>
            <a:off x="4535640" y="4278240"/>
            <a:ext cx="1341360" cy="369720"/>
          </a:xfrm>
          <a:prstGeom prst="rect">
            <a:avLst/>
          </a:prstGeom>
          <a:ln w="0">
            <a:noFill/>
          </a:ln>
        </p:spPr>
      </p:pic>
      <p:pic>
        <p:nvPicPr>
          <p:cNvPr id="1211" name="" descr=""/>
          <p:cNvPicPr/>
          <p:nvPr/>
        </p:nvPicPr>
        <p:blipFill>
          <a:blip r:embed="rId4"/>
          <a:stretch/>
        </p:blipFill>
        <p:spPr>
          <a:xfrm>
            <a:off x="2685600" y="1281960"/>
            <a:ext cx="3541680" cy="2446200"/>
          </a:xfrm>
          <a:prstGeom prst="rect">
            <a:avLst/>
          </a:prstGeom>
          <a:ln w="0">
            <a:noFill/>
          </a:ln>
        </p:spPr>
      </p:pic>
      <p:pic>
        <p:nvPicPr>
          <p:cNvPr id="1212" name="" descr=""/>
          <p:cNvPicPr/>
          <p:nvPr/>
        </p:nvPicPr>
        <p:blipFill>
          <a:blip r:embed="rId5"/>
          <a:stretch/>
        </p:blipFill>
        <p:spPr>
          <a:xfrm>
            <a:off x="6244200" y="1281960"/>
            <a:ext cx="3541680" cy="2446200"/>
          </a:xfrm>
          <a:prstGeom prst="rect">
            <a:avLst/>
          </a:prstGeom>
          <a:ln w="0">
            <a:noFill/>
          </a:ln>
        </p:spPr>
      </p:pic>
      <p:sp>
        <p:nvSpPr>
          <p:cNvPr id="1213" name=""/>
          <p:cNvSpPr/>
          <p:nvPr/>
        </p:nvSpPr>
        <p:spPr>
          <a:xfrm>
            <a:off x="4379400" y="4271400"/>
            <a:ext cx="190800" cy="4557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CustomShape 1513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CustomShape 1514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16" name="CustomShape 1515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CustomShape 1516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CustomShape 1517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19" name="CustomShape 1518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20" name="CustomShape 1519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21" name="CustomShape 1520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22" name="CustomShape 1521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CustomShape 1522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CustomShape 1523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CustomShape 1524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CustomShape 1525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CustomShape 1526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CustomShape 1527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CustomShape 1528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CustomShape 1529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CustomShape 1530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CustomShape 1531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CustomShape 1532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CustomShape 1533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CustomShape 1534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CustomShape 1535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7" name="CustomShape 1536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8" name="CustomShape 1537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CustomShape 1538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CustomShape 1539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CustomShape 1540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CustomShape 1541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CustomShape 1542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CustomShape 1543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CustomShape 1544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CustomShape 1545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7" name="CustomShape 1546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8" name="CustomShape 1547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9" name="CustomShape 1548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50" name="CustomShape 1549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CustomShape 1550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CustomShape 1551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Large time limit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53" name="" descr=""/>
          <p:cNvPicPr/>
          <p:nvPr/>
        </p:nvPicPr>
        <p:blipFill>
          <a:blip r:embed="rId1"/>
          <a:stretch/>
        </p:blipFill>
        <p:spPr>
          <a:xfrm>
            <a:off x="914760" y="1600200"/>
            <a:ext cx="2493720" cy="2093760"/>
          </a:xfrm>
          <a:prstGeom prst="rect">
            <a:avLst/>
          </a:prstGeom>
          <a:ln w="0">
            <a:noFill/>
          </a:ln>
        </p:spPr>
      </p:pic>
      <p:pic>
        <p:nvPicPr>
          <p:cNvPr id="1254" name="" descr=""/>
          <p:cNvPicPr/>
          <p:nvPr/>
        </p:nvPicPr>
        <p:blipFill>
          <a:blip r:embed="rId2"/>
          <a:stretch/>
        </p:blipFill>
        <p:spPr>
          <a:xfrm>
            <a:off x="4019760" y="1600200"/>
            <a:ext cx="3522600" cy="464760"/>
          </a:xfrm>
          <a:prstGeom prst="rect">
            <a:avLst/>
          </a:prstGeom>
          <a:ln w="0">
            <a:noFill/>
          </a:ln>
        </p:spPr>
      </p:pic>
      <p:pic>
        <p:nvPicPr>
          <p:cNvPr id="1255" name="" descr=""/>
          <p:cNvPicPr/>
          <p:nvPr/>
        </p:nvPicPr>
        <p:blipFill>
          <a:blip r:embed="rId3"/>
          <a:stretch/>
        </p:blipFill>
        <p:spPr>
          <a:xfrm>
            <a:off x="6285960" y="3096000"/>
            <a:ext cx="3493800" cy="2255760"/>
          </a:xfrm>
          <a:prstGeom prst="rect">
            <a:avLst/>
          </a:prstGeom>
          <a:ln w="0">
            <a:noFill/>
          </a:ln>
        </p:spPr>
      </p:pic>
      <p:pic>
        <p:nvPicPr>
          <p:cNvPr id="1256" name="" descr=""/>
          <p:cNvPicPr/>
          <p:nvPr/>
        </p:nvPicPr>
        <p:blipFill>
          <a:blip r:embed="rId4"/>
          <a:stretch/>
        </p:blipFill>
        <p:spPr>
          <a:xfrm>
            <a:off x="2785320" y="3050640"/>
            <a:ext cx="3493800" cy="225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CustomShape 236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58" name="CustomShape 237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CustomShape 238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CustomShape 239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61" name="CustomShape 240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62" name="CustomShape 241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63" name="CustomShape 242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64" name="CustomShape 243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65" name="CustomShape 244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66" name="CustomShape 245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CustomShape 246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CustomShape 247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CustomShape 248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CustomShape 249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1" name="CustomShape 293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2" name="CustomShape 294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CustomShape 295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CustomShape 296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CustomShape 297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CustomShape 298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CustomShape 299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CustomShape 300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CustomShape 301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CustomShape 302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CustomShape 303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CustomShape 304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CustomShape 305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CustomShape 306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CustomShape 307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CustomShape 308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CustomShape 309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CustomShape 310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CustomShape 311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CustomShape 312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CustomShape 313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2" name="CustomShape 314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CustomShape 315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CustomShape 316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CustomShape 317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Finite time Integration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96" name="" descr=""/>
          <p:cNvPicPr/>
          <p:nvPr/>
        </p:nvPicPr>
        <p:blipFill>
          <a:blip r:embed="rId1"/>
          <a:stretch/>
        </p:blipFill>
        <p:spPr>
          <a:xfrm>
            <a:off x="914760" y="1600200"/>
            <a:ext cx="2493720" cy="2093760"/>
          </a:xfrm>
          <a:prstGeom prst="rect">
            <a:avLst/>
          </a:prstGeom>
          <a:ln w="0">
            <a:noFill/>
          </a:ln>
        </p:spPr>
      </p:pic>
      <p:pic>
        <p:nvPicPr>
          <p:cNvPr id="1297" name="" descr=""/>
          <p:cNvPicPr/>
          <p:nvPr/>
        </p:nvPicPr>
        <p:blipFill>
          <a:blip r:embed="rId2"/>
          <a:stretch/>
        </p:blipFill>
        <p:spPr>
          <a:xfrm>
            <a:off x="4019760" y="1828800"/>
            <a:ext cx="3522600" cy="331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"/>
          <p:cNvSpPr/>
          <p:nvPr/>
        </p:nvSpPr>
        <p:spPr>
          <a:xfrm>
            <a:off x="2160" y="5400360"/>
            <a:ext cx="255600" cy="2750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"/>
          <p:cNvSpPr/>
          <p:nvPr/>
        </p:nvSpPr>
        <p:spPr>
          <a:xfrm>
            <a:off x="9837360" y="5403240"/>
            <a:ext cx="255600" cy="2750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0" name=""/>
          <p:cNvSpPr/>
          <p:nvPr/>
        </p:nvSpPr>
        <p:spPr>
          <a:xfrm>
            <a:off x="9830520" y="0"/>
            <a:ext cx="255600" cy="2750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"/>
          <p:cNvSpPr/>
          <p:nvPr/>
        </p:nvSpPr>
        <p:spPr>
          <a:xfrm>
            <a:off x="2160" y="0"/>
            <a:ext cx="255600" cy="2750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PlaceHolder 1"/>
          <p:cNvSpPr>
            <a:spLocks noGrp="1"/>
          </p:cNvSpPr>
          <p:nvPr>
            <p:ph type="title"/>
          </p:nvPr>
        </p:nvSpPr>
        <p:spPr>
          <a:xfrm>
            <a:off x="503640" y="548640"/>
            <a:ext cx="9067320" cy="73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</a:rPr>
              <a:t>Beyond sir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03" name=""/>
          <p:cNvSpPr/>
          <p:nvPr/>
        </p:nvSpPr>
        <p:spPr>
          <a:xfrm>
            <a:off x="9856440" y="548640"/>
            <a:ext cx="180720" cy="457056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04" name=""/>
          <p:cNvSpPr/>
          <p:nvPr/>
        </p:nvSpPr>
        <p:spPr>
          <a:xfrm rot="5400000">
            <a:off x="4948560" y="1040040"/>
            <a:ext cx="180720" cy="897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05" name=""/>
          <p:cNvSpPr/>
          <p:nvPr/>
        </p:nvSpPr>
        <p:spPr>
          <a:xfrm flipV="1" rot="16200000">
            <a:off x="4950360" y="-4343400"/>
            <a:ext cx="180720" cy="897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06" name=""/>
          <p:cNvSpPr/>
          <p:nvPr/>
        </p:nvSpPr>
        <p:spPr>
          <a:xfrm>
            <a:off x="21240" y="545760"/>
            <a:ext cx="180720" cy="457056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07" name=""/>
          <p:cNvSpPr/>
          <p:nvPr/>
        </p:nvSpPr>
        <p:spPr>
          <a:xfrm flipH="1" flipV="1" rot="5400000">
            <a:off x="360" y="828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"/>
          <p:cNvSpPr/>
          <p:nvPr/>
        </p:nvSpPr>
        <p:spPr>
          <a:xfrm flipH="1" flipV="1" rot="5400000">
            <a:off x="238680" y="28260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"/>
          <p:cNvSpPr/>
          <p:nvPr/>
        </p:nvSpPr>
        <p:spPr>
          <a:xfrm flipH="1" flipV="1" rot="5400000">
            <a:off x="-17640" y="30060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"/>
          <p:cNvSpPr/>
          <p:nvPr/>
        </p:nvSpPr>
        <p:spPr>
          <a:xfrm flipH="1" flipV="1" rot="5400000">
            <a:off x="266400" y="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1" name=""/>
          <p:cNvSpPr/>
          <p:nvPr/>
        </p:nvSpPr>
        <p:spPr>
          <a:xfrm flipH="1" flipV="1" rot="5400000">
            <a:off x="360" y="-72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"/>
          <p:cNvSpPr/>
          <p:nvPr/>
        </p:nvSpPr>
        <p:spPr>
          <a:xfrm flipH="1" flipV="1" rot="5400000">
            <a:off x="238680" y="27360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3" name=""/>
          <p:cNvSpPr/>
          <p:nvPr/>
        </p:nvSpPr>
        <p:spPr>
          <a:xfrm flipH="1" flipV="1" rot="5400000">
            <a:off x="-17640" y="29160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4" name=""/>
          <p:cNvSpPr/>
          <p:nvPr/>
        </p:nvSpPr>
        <p:spPr>
          <a:xfrm flipH="1" flipV="1" rot="5400000">
            <a:off x="266400" y="-900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5" name=""/>
          <p:cNvSpPr/>
          <p:nvPr/>
        </p:nvSpPr>
        <p:spPr>
          <a:xfrm flipV="1" rot="16200000">
            <a:off x="9622080" y="540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6" name=""/>
          <p:cNvSpPr/>
          <p:nvPr/>
        </p:nvSpPr>
        <p:spPr>
          <a:xfrm flipV="1" rot="16200000">
            <a:off x="9566640" y="27972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7" name=""/>
          <p:cNvSpPr/>
          <p:nvPr/>
        </p:nvSpPr>
        <p:spPr>
          <a:xfrm flipV="1" rot="16200000">
            <a:off x="9822960" y="29772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"/>
          <p:cNvSpPr/>
          <p:nvPr/>
        </p:nvSpPr>
        <p:spPr>
          <a:xfrm flipV="1" rot="16200000">
            <a:off x="9538920" y="-72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"/>
          <p:cNvSpPr/>
          <p:nvPr/>
        </p:nvSpPr>
        <p:spPr>
          <a:xfrm flipV="1" rot="16200000">
            <a:off x="9622080" y="-144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"/>
          <p:cNvSpPr/>
          <p:nvPr/>
        </p:nvSpPr>
        <p:spPr>
          <a:xfrm flipV="1" rot="16200000">
            <a:off x="9566640" y="27072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"/>
          <p:cNvSpPr/>
          <p:nvPr/>
        </p:nvSpPr>
        <p:spPr>
          <a:xfrm flipV="1" rot="16200000">
            <a:off x="9822960" y="28872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"/>
          <p:cNvSpPr/>
          <p:nvPr/>
        </p:nvSpPr>
        <p:spPr>
          <a:xfrm flipV="1" rot="16200000">
            <a:off x="9538920" y="-936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"/>
          <p:cNvSpPr/>
          <p:nvPr/>
        </p:nvSpPr>
        <p:spPr>
          <a:xfrm rot="5400000">
            <a:off x="9620280" y="521244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"/>
          <p:cNvSpPr/>
          <p:nvPr/>
        </p:nvSpPr>
        <p:spPr>
          <a:xfrm rot="5400000">
            <a:off x="9564840" y="512100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5" name=""/>
          <p:cNvSpPr/>
          <p:nvPr/>
        </p:nvSpPr>
        <p:spPr>
          <a:xfrm rot="5400000">
            <a:off x="9821160" y="513900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6" name=""/>
          <p:cNvSpPr/>
          <p:nvPr/>
        </p:nvSpPr>
        <p:spPr>
          <a:xfrm rot="5400000">
            <a:off x="9537120" y="538704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7" name=""/>
          <p:cNvSpPr/>
          <p:nvPr/>
        </p:nvSpPr>
        <p:spPr>
          <a:xfrm rot="5400000">
            <a:off x="9620280" y="522144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8" name=""/>
          <p:cNvSpPr/>
          <p:nvPr/>
        </p:nvSpPr>
        <p:spPr>
          <a:xfrm rot="5400000">
            <a:off x="9564840" y="513000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9" name=""/>
          <p:cNvSpPr/>
          <p:nvPr/>
        </p:nvSpPr>
        <p:spPr>
          <a:xfrm rot="5400000">
            <a:off x="9821160" y="514800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0" name=""/>
          <p:cNvSpPr/>
          <p:nvPr/>
        </p:nvSpPr>
        <p:spPr>
          <a:xfrm rot="5400000">
            <a:off x="9537120" y="539604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1" name=""/>
          <p:cNvSpPr/>
          <p:nvPr/>
        </p:nvSpPr>
        <p:spPr>
          <a:xfrm flipH="1" rot="16200000">
            <a:off x="-1440" y="520956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"/>
          <p:cNvSpPr/>
          <p:nvPr/>
        </p:nvSpPr>
        <p:spPr>
          <a:xfrm flipH="1" rot="16200000">
            <a:off x="236880" y="511812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"/>
          <p:cNvSpPr/>
          <p:nvPr/>
        </p:nvSpPr>
        <p:spPr>
          <a:xfrm flipH="1" rot="16200000">
            <a:off x="-19440" y="513612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4" name=""/>
          <p:cNvSpPr/>
          <p:nvPr/>
        </p:nvSpPr>
        <p:spPr>
          <a:xfrm flipH="1" rot="16200000">
            <a:off x="264600" y="538416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5" name=""/>
          <p:cNvSpPr/>
          <p:nvPr/>
        </p:nvSpPr>
        <p:spPr>
          <a:xfrm flipH="1" rot="16200000">
            <a:off x="-1440" y="521856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6" name=""/>
          <p:cNvSpPr/>
          <p:nvPr/>
        </p:nvSpPr>
        <p:spPr>
          <a:xfrm flipH="1" rot="16200000">
            <a:off x="236880" y="512712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7" name=""/>
          <p:cNvSpPr/>
          <p:nvPr/>
        </p:nvSpPr>
        <p:spPr>
          <a:xfrm flipH="1" rot="16200000">
            <a:off x="-19440" y="514512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8" name=""/>
          <p:cNvSpPr/>
          <p:nvPr/>
        </p:nvSpPr>
        <p:spPr>
          <a:xfrm flipH="1" rot="16200000">
            <a:off x="264600" y="539316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339" name="" descr=""/>
          <p:cNvPicPr/>
          <p:nvPr/>
        </p:nvPicPr>
        <p:blipFill>
          <a:blip r:embed="rId1"/>
          <a:stretch/>
        </p:blipFill>
        <p:spPr>
          <a:xfrm>
            <a:off x="1097280" y="1288800"/>
            <a:ext cx="7580160" cy="2245680"/>
          </a:xfrm>
          <a:prstGeom prst="rect">
            <a:avLst/>
          </a:prstGeom>
          <a:ln w="0">
            <a:noFill/>
          </a:ln>
        </p:spPr>
      </p:pic>
      <p:sp>
        <p:nvSpPr>
          <p:cNvPr id="1340" name=""/>
          <p:cNvSpPr/>
          <p:nvPr/>
        </p:nvSpPr>
        <p:spPr>
          <a:xfrm>
            <a:off x="365760" y="5137560"/>
            <a:ext cx="667332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808080"/>
                </a:solidFill>
                <a:latin typeface="Arial"/>
                <a:ea typeface="DejaVu Sans"/>
              </a:rPr>
              <a:t>"Contributions to the mathematical theory of epidemics – I and II". Bulletin of Mathematical Biology. 53 (1–2) 33–55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41" name=""/>
          <p:cNvSpPr/>
          <p:nvPr/>
        </p:nvSpPr>
        <p:spPr>
          <a:xfrm>
            <a:off x="2560320" y="1283040"/>
            <a:ext cx="6490440" cy="228132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342" name="" descr=""/>
          <p:cNvPicPr/>
          <p:nvPr/>
        </p:nvPicPr>
        <p:blipFill>
          <a:blip r:embed="rId2"/>
          <a:stretch/>
        </p:blipFill>
        <p:spPr>
          <a:xfrm>
            <a:off x="1196640" y="3657960"/>
            <a:ext cx="1178640" cy="131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CustomShape 1279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4" name="CustomShape 1280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5" name="CustomShape 1281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6" name="CustomShape 1282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7" name="CustomShape 1283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48" name="CustomShape 1284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49" name="CustomShape 1285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50" name="CustomShape 1286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51" name="CustomShape 1287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2" name="CustomShape 1288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3" name="CustomShape 1289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CustomShape 1290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5" name="CustomShape 1291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6" name="CustomShape 1292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7" name="CustomShape 1293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8" name="CustomShape 1294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9" name="CustomShape 1295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CustomShape 1296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1" name="CustomShape 1297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2" name="CustomShape 1298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3" name="CustomShape 1299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4" name="CustomShape 1300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5" name="CustomShape 1301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6" name="CustomShape 1302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7" name="CustomShape 1303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8" name="CustomShape 1304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9" name="CustomShape 1305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0" name="CustomShape 1306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1" name="CustomShape 1307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2" name="CustomShape 1308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3" name="CustomShape 1309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4" name="CustomShape 1310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5" name="CustomShape 1311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6" name="CustomShape 1312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CustomShape 1313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CustomShape 1314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9" name="CustomShape 1315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CustomShape 1316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CustomShape 1317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"/>
          <p:cNvSpPr/>
          <p:nvPr/>
        </p:nvSpPr>
        <p:spPr>
          <a:xfrm>
            <a:off x="4114800" y="548640"/>
            <a:ext cx="1303560" cy="422640"/>
          </a:xfrm>
          <a:prstGeom prst="rect">
            <a:avLst/>
          </a:prstGeom>
          <a:noFill/>
          <a:ln cap="rnd"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360" rIns="117360" tIns="72360" bIns="7236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SIR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83" name=""/>
          <p:cNvSpPr/>
          <p:nvPr/>
        </p:nvSpPr>
        <p:spPr>
          <a:xfrm>
            <a:off x="1143000" y="1143000"/>
            <a:ext cx="1303560" cy="422640"/>
          </a:xfrm>
          <a:prstGeom prst="rect">
            <a:avLst/>
          </a:prstGeom>
          <a:noFill/>
          <a:ln cap="rnd"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360" rIns="117360" tIns="72360" bIns="7236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Space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84" name=""/>
          <p:cNvSpPr/>
          <p:nvPr/>
        </p:nvSpPr>
        <p:spPr>
          <a:xfrm>
            <a:off x="7086600" y="1176120"/>
            <a:ext cx="1303560" cy="422640"/>
          </a:xfrm>
          <a:prstGeom prst="rect">
            <a:avLst/>
          </a:prstGeom>
          <a:noFill/>
          <a:ln cap="rnd"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360" rIns="117360" tIns="72360" bIns="7236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Time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85" name=""/>
          <p:cNvSpPr/>
          <p:nvPr/>
        </p:nvSpPr>
        <p:spPr>
          <a:xfrm>
            <a:off x="457200" y="1828800"/>
            <a:ext cx="2741760" cy="3567960"/>
          </a:xfrm>
          <a:prstGeom prst="rect">
            <a:avLst/>
          </a:prstGeom>
          <a:noFill/>
          <a:ln cap="rnd"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360" rIns="117360" tIns="72360" bIns="72360" anchor="t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Geographic patches: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Countries, Cities, provinces, municipalities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Mobility patterns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Household, wokrplace, schools, commuters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Age patches: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Seasonality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Virus mutation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Non pharmocolical  measu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6" name=""/>
          <p:cNvSpPr/>
          <p:nvPr/>
        </p:nvSpPr>
        <p:spPr>
          <a:xfrm>
            <a:off x="3702600" y="1249920"/>
            <a:ext cx="2311560" cy="577440"/>
          </a:xfrm>
          <a:prstGeom prst="rect">
            <a:avLst/>
          </a:prstGeom>
          <a:noFill/>
          <a:ln cap="rnd"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360" rIns="117360" tIns="72360" bIns="7236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Compartments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87" name="" descr=""/>
          <p:cNvPicPr/>
          <p:nvPr/>
        </p:nvPicPr>
        <p:blipFill>
          <a:blip r:embed="rId1"/>
          <a:stretch/>
        </p:blipFill>
        <p:spPr>
          <a:xfrm>
            <a:off x="4028760" y="2743200"/>
            <a:ext cx="2599200" cy="187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41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42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43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44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45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5" name="CustomShape 46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6" name="CustomShape 47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7" name="CustomShape 48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8" name="CustomShape 49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50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51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52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53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54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55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56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57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58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59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60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61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62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63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64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65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66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67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68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69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70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71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72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73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74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75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76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77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78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79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Epidemics on Networks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CustomShape 80"/>
          <p:cNvSpPr/>
          <p:nvPr/>
        </p:nvSpPr>
        <p:spPr>
          <a:xfrm>
            <a:off x="606240" y="1465200"/>
            <a:ext cx="4191840" cy="41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What you get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Compartmental (SIR) models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Complex networks. 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Simulations in python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Probability theory/Statistical mechanics.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Reconstruction of epidemics.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0" name="CustomShape 194"/>
          <p:cNvSpPr/>
          <p:nvPr/>
        </p:nvSpPr>
        <p:spPr>
          <a:xfrm>
            <a:off x="5486400" y="1393200"/>
            <a:ext cx="4367160" cy="41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What you need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Basic calculus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Probability theory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Basic programming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Statistical mechanics and/or combinatorial optimization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" descr=""/>
          <p:cNvPicPr/>
          <p:nvPr/>
        </p:nvPicPr>
        <p:blipFill>
          <a:blip r:embed="rId1"/>
          <a:stretch/>
        </p:blipFill>
        <p:spPr>
          <a:xfrm>
            <a:off x="3929040" y="3107160"/>
            <a:ext cx="5442120" cy="2215440"/>
          </a:xfrm>
          <a:prstGeom prst="rect">
            <a:avLst/>
          </a:prstGeom>
          <a:ln w="0">
            <a:noFill/>
          </a:ln>
        </p:spPr>
      </p:pic>
      <p:sp>
        <p:nvSpPr>
          <p:cNvPr id="1389" name="CustomShape 438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0" name="CustomShape 1318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1" name="CustomShape 1358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2" name="CustomShape 1359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3" name="CustomShape 1360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94" name="CustomShape 1361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95" name="CustomShape 1362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96" name="CustomShape 1363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97" name="CustomShape 1364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8" name="CustomShape 1365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9" name="CustomShape 1366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0" name="CustomShape 1367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1" name="CustomShape 1368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2" name="CustomShape 1369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3" name="CustomShape 1370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4" name="CustomShape 1371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CustomShape 1372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CustomShape 1373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7" name="CustomShape 1374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8" name="CustomShape 1375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CustomShape 1376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0" name="CustomShape 1377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CustomShape 1378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2" name="CustomShape 1379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CustomShape 1380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4" name="CustomShape 1381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5" name="CustomShape 1382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6" name="CustomShape 1383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7" name="CustomShape 1384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8" name="CustomShape 1385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9" name="CustomShape 1386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0" name="CustomShape 1387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1" name="CustomShape 1388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2" name="CustomShape 1389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3" name="CustomShape 1390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4" name="CustomShape 1391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5" name="CustomShape 1392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CustomShape 1393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7" name="CustomShape 1394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"/>
          <p:cNvSpPr/>
          <p:nvPr/>
        </p:nvSpPr>
        <p:spPr>
          <a:xfrm>
            <a:off x="4114800" y="548640"/>
            <a:ext cx="1303560" cy="422640"/>
          </a:xfrm>
          <a:prstGeom prst="rect">
            <a:avLst/>
          </a:prstGeom>
          <a:noFill/>
          <a:ln cap="rnd"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360" rIns="117360" tIns="72360" bIns="7236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SIR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29" name=""/>
          <p:cNvSpPr/>
          <p:nvPr/>
        </p:nvSpPr>
        <p:spPr>
          <a:xfrm>
            <a:off x="1143000" y="1143000"/>
            <a:ext cx="1303560" cy="422640"/>
          </a:xfrm>
          <a:prstGeom prst="rect">
            <a:avLst/>
          </a:prstGeom>
          <a:noFill/>
          <a:ln cap="rnd"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360" rIns="117360" tIns="72360" bIns="7236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Space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30" name=""/>
          <p:cNvSpPr/>
          <p:nvPr/>
        </p:nvSpPr>
        <p:spPr>
          <a:xfrm>
            <a:off x="7086600" y="1176120"/>
            <a:ext cx="1303560" cy="422640"/>
          </a:xfrm>
          <a:prstGeom prst="rect">
            <a:avLst/>
          </a:prstGeom>
          <a:noFill/>
          <a:ln cap="rnd"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360" rIns="117360" tIns="72360" bIns="7236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Time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31" name=""/>
          <p:cNvSpPr/>
          <p:nvPr/>
        </p:nvSpPr>
        <p:spPr>
          <a:xfrm>
            <a:off x="457200" y="1828800"/>
            <a:ext cx="2741760" cy="3567960"/>
          </a:xfrm>
          <a:prstGeom prst="rect">
            <a:avLst/>
          </a:prstGeom>
          <a:noFill/>
          <a:ln cap="rnd"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360" rIns="117360" tIns="72360" bIns="72360" anchor="t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Geographic patches: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Countries, Cities, provinces, municipalities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Mobility patterns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Household, wokrplace, schools, commuters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Age patches: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Seasonality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Virus mutation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Non pharmocolical  measu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2" name=""/>
          <p:cNvSpPr/>
          <p:nvPr/>
        </p:nvSpPr>
        <p:spPr>
          <a:xfrm>
            <a:off x="3702600" y="1249920"/>
            <a:ext cx="2311560" cy="2039040"/>
          </a:xfrm>
          <a:prstGeom prst="rect">
            <a:avLst/>
          </a:prstGeom>
          <a:noFill/>
          <a:ln cap="rnd"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360" rIns="117360" tIns="72360" bIns="7236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Compartments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Exposed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Symptomatic vs Asymptomatic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Quarantained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Immune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" name="" descr=""/>
          <p:cNvPicPr/>
          <p:nvPr/>
        </p:nvPicPr>
        <p:blipFill>
          <a:blip r:embed="rId1"/>
          <a:stretch/>
        </p:blipFill>
        <p:spPr>
          <a:xfrm>
            <a:off x="3477600" y="3741480"/>
            <a:ext cx="3884760" cy="1581120"/>
          </a:xfrm>
          <a:prstGeom prst="rect">
            <a:avLst/>
          </a:prstGeom>
          <a:ln w="0">
            <a:noFill/>
          </a:ln>
        </p:spPr>
      </p:pic>
      <p:sp>
        <p:nvSpPr>
          <p:cNvPr id="1434" name="CustomShape 1395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5" name="CustomShape 1396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6" name="CustomShape 1397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7" name="CustomShape 1398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CustomShape 1399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39" name="CustomShape 1400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40" name="CustomShape 1401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41" name="CustomShape 1402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42" name="CustomShape 1403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3" name="CustomShape 1404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4" name="CustomShape 1405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5" name="CustomShape 1406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6" name="CustomShape 1407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7" name="CustomShape 1408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8" name="CustomShape 1409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9" name="CustomShape 1410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0" name="CustomShape 1411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CustomShape 1412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2" name="CustomShape 1413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3" name="CustomShape 1414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4" name="CustomShape 1415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5" name="CustomShape 1416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6" name="CustomShape 1417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7" name="CustomShape 1418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8" name="CustomShape 1419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9" name="CustomShape 1420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0" name="CustomShape 1421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1" name="CustomShape 1422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2" name="CustomShape 1423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3" name="CustomShape 1424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4" name="CustomShape 1425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5" name="CustomShape 1426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6" name="CustomShape 1427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7" name="CustomShape 1428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8" name="CustomShape 1429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9" name="CustomShape 1430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70" name="CustomShape 1431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71" name="CustomShape 1432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2" name="CustomShape 1433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3" name=""/>
          <p:cNvSpPr/>
          <p:nvPr/>
        </p:nvSpPr>
        <p:spPr>
          <a:xfrm>
            <a:off x="4114800" y="548640"/>
            <a:ext cx="1303560" cy="422640"/>
          </a:xfrm>
          <a:prstGeom prst="rect">
            <a:avLst/>
          </a:prstGeom>
          <a:noFill/>
          <a:ln cap="rnd"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360" rIns="117360" tIns="72360" bIns="7236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SIR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74" name=""/>
          <p:cNvSpPr/>
          <p:nvPr/>
        </p:nvSpPr>
        <p:spPr>
          <a:xfrm>
            <a:off x="1143000" y="1143000"/>
            <a:ext cx="1303560" cy="422640"/>
          </a:xfrm>
          <a:prstGeom prst="rect">
            <a:avLst/>
          </a:prstGeom>
          <a:noFill/>
          <a:ln cap="rnd"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360" rIns="117360" tIns="72360" bIns="7236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Space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75" name=""/>
          <p:cNvSpPr/>
          <p:nvPr/>
        </p:nvSpPr>
        <p:spPr>
          <a:xfrm>
            <a:off x="7086600" y="1176120"/>
            <a:ext cx="1303560" cy="422640"/>
          </a:xfrm>
          <a:prstGeom prst="rect">
            <a:avLst/>
          </a:prstGeom>
          <a:noFill/>
          <a:ln cap="rnd"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360" rIns="117360" tIns="72360" bIns="7236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Time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76" name=""/>
          <p:cNvSpPr/>
          <p:nvPr/>
        </p:nvSpPr>
        <p:spPr>
          <a:xfrm>
            <a:off x="457200" y="1828800"/>
            <a:ext cx="2741760" cy="3567960"/>
          </a:xfrm>
          <a:prstGeom prst="rect">
            <a:avLst/>
          </a:prstGeom>
          <a:noFill/>
          <a:ln cap="rnd"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360" rIns="117360" tIns="72360" bIns="72360" anchor="t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Geographic patches: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Countries, Cities, provinces, municipalities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Mobility patterns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Household, wokrplace, schools, commuters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Age patches: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Seasonality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Virus mutation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Non pharmocolical  measu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77" name=""/>
          <p:cNvSpPr/>
          <p:nvPr/>
        </p:nvSpPr>
        <p:spPr>
          <a:xfrm>
            <a:off x="3702600" y="1249920"/>
            <a:ext cx="2311560" cy="2039040"/>
          </a:xfrm>
          <a:prstGeom prst="rect">
            <a:avLst/>
          </a:prstGeom>
          <a:noFill/>
          <a:ln cap="rnd"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360" rIns="117360" tIns="72360" bIns="7236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Compartments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Exposed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Symptomatic vs Asymptomatic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Quarantained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Immune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78" name=""/>
          <p:cNvSpPr/>
          <p:nvPr/>
        </p:nvSpPr>
        <p:spPr>
          <a:xfrm>
            <a:off x="7032600" y="2040120"/>
            <a:ext cx="2338560" cy="2390040"/>
          </a:xfrm>
          <a:prstGeom prst="rect">
            <a:avLst/>
          </a:prstGeom>
          <a:noFill/>
          <a:ln cap="rnd"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360" rIns="117360" tIns="72360" bIns="72360" anchor="t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Parameters in time: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Seasonality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Virus mutation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Non pharmocolical  measures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Vaccination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"/>
          <p:cNvSpPr/>
          <p:nvPr/>
        </p:nvSpPr>
        <p:spPr>
          <a:xfrm>
            <a:off x="2160" y="5400360"/>
            <a:ext cx="255600" cy="2750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80" name=""/>
          <p:cNvSpPr/>
          <p:nvPr/>
        </p:nvSpPr>
        <p:spPr>
          <a:xfrm>
            <a:off x="9837360" y="5403240"/>
            <a:ext cx="255600" cy="2750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81" name=""/>
          <p:cNvSpPr/>
          <p:nvPr/>
        </p:nvSpPr>
        <p:spPr>
          <a:xfrm>
            <a:off x="9830520" y="0"/>
            <a:ext cx="255600" cy="2750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82" name=""/>
          <p:cNvSpPr/>
          <p:nvPr/>
        </p:nvSpPr>
        <p:spPr>
          <a:xfrm>
            <a:off x="2160" y="0"/>
            <a:ext cx="255600" cy="2750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83" name="PlaceHolder 1"/>
          <p:cNvSpPr>
            <a:spLocks noGrp="1"/>
          </p:cNvSpPr>
          <p:nvPr>
            <p:ph type="title"/>
          </p:nvPr>
        </p:nvSpPr>
        <p:spPr>
          <a:xfrm>
            <a:off x="503640" y="548640"/>
            <a:ext cx="9067320" cy="73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</a:rPr>
              <a:t>ModelinG epidemics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84" name=""/>
          <p:cNvSpPr/>
          <p:nvPr/>
        </p:nvSpPr>
        <p:spPr>
          <a:xfrm>
            <a:off x="9856440" y="548640"/>
            <a:ext cx="180720" cy="457056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85" name=""/>
          <p:cNvSpPr/>
          <p:nvPr/>
        </p:nvSpPr>
        <p:spPr>
          <a:xfrm rot="5400000">
            <a:off x="4948560" y="1040040"/>
            <a:ext cx="180720" cy="897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86" name=""/>
          <p:cNvSpPr/>
          <p:nvPr/>
        </p:nvSpPr>
        <p:spPr>
          <a:xfrm flipV="1" rot="16200000">
            <a:off x="4950360" y="-4343400"/>
            <a:ext cx="180720" cy="897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87" name=""/>
          <p:cNvSpPr/>
          <p:nvPr/>
        </p:nvSpPr>
        <p:spPr>
          <a:xfrm>
            <a:off x="21240" y="545760"/>
            <a:ext cx="180720" cy="457056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88" name=""/>
          <p:cNvSpPr/>
          <p:nvPr/>
        </p:nvSpPr>
        <p:spPr>
          <a:xfrm flipH="1" flipV="1" rot="5400000">
            <a:off x="360" y="828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89" name=""/>
          <p:cNvSpPr/>
          <p:nvPr/>
        </p:nvSpPr>
        <p:spPr>
          <a:xfrm flipH="1" flipV="1" rot="5400000">
            <a:off x="238680" y="28260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90" name=""/>
          <p:cNvSpPr/>
          <p:nvPr/>
        </p:nvSpPr>
        <p:spPr>
          <a:xfrm flipH="1" flipV="1" rot="5400000">
            <a:off x="-17640" y="30060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91" name=""/>
          <p:cNvSpPr/>
          <p:nvPr/>
        </p:nvSpPr>
        <p:spPr>
          <a:xfrm flipH="1" flipV="1" rot="5400000">
            <a:off x="266400" y="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2" name=""/>
          <p:cNvSpPr/>
          <p:nvPr/>
        </p:nvSpPr>
        <p:spPr>
          <a:xfrm flipH="1" flipV="1" rot="5400000">
            <a:off x="360" y="-72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"/>
          <p:cNvSpPr/>
          <p:nvPr/>
        </p:nvSpPr>
        <p:spPr>
          <a:xfrm flipH="1" flipV="1" rot="5400000">
            <a:off x="238680" y="27360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"/>
          <p:cNvSpPr/>
          <p:nvPr/>
        </p:nvSpPr>
        <p:spPr>
          <a:xfrm flipH="1" flipV="1" rot="5400000">
            <a:off x="-17640" y="29160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95" name=""/>
          <p:cNvSpPr/>
          <p:nvPr/>
        </p:nvSpPr>
        <p:spPr>
          <a:xfrm flipH="1" flipV="1" rot="5400000">
            <a:off x="266400" y="-900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6" name=""/>
          <p:cNvSpPr/>
          <p:nvPr/>
        </p:nvSpPr>
        <p:spPr>
          <a:xfrm flipV="1" rot="16200000">
            <a:off x="9622080" y="540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97" name=""/>
          <p:cNvSpPr/>
          <p:nvPr/>
        </p:nvSpPr>
        <p:spPr>
          <a:xfrm flipV="1" rot="16200000">
            <a:off x="9566640" y="27972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98" name=""/>
          <p:cNvSpPr/>
          <p:nvPr/>
        </p:nvSpPr>
        <p:spPr>
          <a:xfrm flipV="1" rot="16200000">
            <a:off x="9822960" y="29772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99" name=""/>
          <p:cNvSpPr/>
          <p:nvPr/>
        </p:nvSpPr>
        <p:spPr>
          <a:xfrm flipV="1" rot="16200000">
            <a:off x="9538920" y="-72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0" name=""/>
          <p:cNvSpPr/>
          <p:nvPr/>
        </p:nvSpPr>
        <p:spPr>
          <a:xfrm flipV="1" rot="16200000">
            <a:off x="9622080" y="-144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1" name=""/>
          <p:cNvSpPr/>
          <p:nvPr/>
        </p:nvSpPr>
        <p:spPr>
          <a:xfrm flipV="1" rot="16200000">
            <a:off x="9566640" y="27072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2" name=""/>
          <p:cNvSpPr/>
          <p:nvPr/>
        </p:nvSpPr>
        <p:spPr>
          <a:xfrm flipV="1" rot="16200000">
            <a:off x="9822960" y="28872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3" name=""/>
          <p:cNvSpPr/>
          <p:nvPr/>
        </p:nvSpPr>
        <p:spPr>
          <a:xfrm flipV="1" rot="16200000">
            <a:off x="9538920" y="-936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"/>
          <p:cNvSpPr/>
          <p:nvPr/>
        </p:nvSpPr>
        <p:spPr>
          <a:xfrm rot="5400000">
            <a:off x="9620280" y="521244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5" name=""/>
          <p:cNvSpPr/>
          <p:nvPr/>
        </p:nvSpPr>
        <p:spPr>
          <a:xfrm rot="5400000">
            <a:off x="9564840" y="512100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6" name=""/>
          <p:cNvSpPr/>
          <p:nvPr/>
        </p:nvSpPr>
        <p:spPr>
          <a:xfrm rot="5400000">
            <a:off x="9821160" y="513900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"/>
          <p:cNvSpPr/>
          <p:nvPr/>
        </p:nvSpPr>
        <p:spPr>
          <a:xfrm rot="5400000">
            <a:off x="9537120" y="538704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8" name=""/>
          <p:cNvSpPr/>
          <p:nvPr/>
        </p:nvSpPr>
        <p:spPr>
          <a:xfrm rot="5400000">
            <a:off x="9620280" y="522144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9" name=""/>
          <p:cNvSpPr/>
          <p:nvPr/>
        </p:nvSpPr>
        <p:spPr>
          <a:xfrm rot="5400000">
            <a:off x="9564840" y="513000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0" name=""/>
          <p:cNvSpPr/>
          <p:nvPr/>
        </p:nvSpPr>
        <p:spPr>
          <a:xfrm rot="5400000">
            <a:off x="9821160" y="514800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1" name=""/>
          <p:cNvSpPr/>
          <p:nvPr/>
        </p:nvSpPr>
        <p:spPr>
          <a:xfrm rot="5400000">
            <a:off x="9537120" y="539604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2" name=""/>
          <p:cNvSpPr/>
          <p:nvPr/>
        </p:nvSpPr>
        <p:spPr>
          <a:xfrm flipH="1" rot="16200000">
            <a:off x="-1440" y="520956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"/>
          <p:cNvSpPr/>
          <p:nvPr/>
        </p:nvSpPr>
        <p:spPr>
          <a:xfrm flipH="1" rot="16200000">
            <a:off x="236880" y="511812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4" name=""/>
          <p:cNvSpPr/>
          <p:nvPr/>
        </p:nvSpPr>
        <p:spPr>
          <a:xfrm flipH="1" rot="16200000">
            <a:off x="-19440" y="513612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5" name=""/>
          <p:cNvSpPr/>
          <p:nvPr/>
        </p:nvSpPr>
        <p:spPr>
          <a:xfrm flipH="1" rot="16200000">
            <a:off x="264600" y="538416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"/>
          <p:cNvSpPr/>
          <p:nvPr/>
        </p:nvSpPr>
        <p:spPr>
          <a:xfrm flipH="1" rot="16200000">
            <a:off x="-1440" y="521856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"/>
          <p:cNvSpPr/>
          <p:nvPr/>
        </p:nvSpPr>
        <p:spPr>
          <a:xfrm flipH="1" rot="16200000">
            <a:off x="236880" y="512712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"/>
          <p:cNvSpPr/>
          <p:nvPr/>
        </p:nvSpPr>
        <p:spPr>
          <a:xfrm flipH="1" rot="16200000">
            <a:off x="-19440" y="514512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"/>
          <p:cNvSpPr/>
          <p:nvPr/>
        </p:nvSpPr>
        <p:spPr>
          <a:xfrm flipH="1" rot="16200000">
            <a:off x="264600" y="539316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520" name="" descr=""/>
          <p:cNvPicPr/>
          <p:nvPr/>
        </p:nvPicPr>
        <p:blipFill>
          <a:blip r:embed="rId1"/>
          <a:stretch/>
        </p:blipFill>
        <p:spPr>
          <a:xfrm>
            <a:off x="1097280" y="1288800"/>
            <a:ext cx="7580160" cy="2245680"/>
          </a:xfrm>
          <a:prstGeom prst="rect">
            <a:avLst/>
          </a:prstGeom>
          <a:ln w="0">
            <a:noFill/>
          </a:ln>
        </p:spPr>
      </p:pic>
      <p:pic>
        <p:nvPicPr>
          <p:cNvPr id="1521" name="" descr=""/>
          <p:cNvPicPr/>
          <p:nvPr/>
        </p:nvPicPr>
        <p:blipFill>
          <a:blip r:embed="rId2"/>
          <a:stretch/>
        </p:blipFill>
        <p:spPr>
          <a:xfrm>
            <a:off x="6401160" y="5029560"/>
            <a:ext cx="2874240" cy="23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"/>
          <p:cNvSpPr/>
          <p:nvPr/>
        </p:nvSpPr>
        <p:spPr>
          <a:xfrm>
            <a:off x="2160" y="5400360"/>
            <a:ext cx="255600" cy="2750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3" name=""/>
          <p:cNvSpPr/>
          <p:nvPr/>
        </p:nvSpPr>
        <p:spPr>
          <a:xfrm>
            <a:off x="9837360" y="5403240"/>
            <a:ext cx="255600" cy="2750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"/>
          <p:cNvSpPr/>
          <p:nvPr/>
        </p:nvSpPr>
        <p:spPr>
          <a:xfrm>
            <a:off x="9830520" y="0"/>
            <a:ext cx="255600" cy="2750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"/>
          <p:cNvSpPr/>
          <p:nvPr/>
        </p:nvSpPr>
        <p:spPr>
          <a:xfrm>
            <a:off x="2160" y="0"/>
            <a:ext cx="255600" cy="2750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6" name="PlaceHolder 1"/>
          <p:cNvSpPr>
            <a:spLocks noGrp="1"/>
          </p:cNvSpPr>
          <p:nvPr>
            <p:ph type="title"/>
          </p:nvPr>
        </p:nvSpPr>
        <p:spPr>
          <a:xfrm>
            <a:off x="503640" y="548640"/>
            <a:ext cx="9067320" cy="73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</a:rPr>
              <a:t>ModelinG epidemics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27" name=""/>
          <p:cNvSpPr/>
          <p:nvPr/>
        </p:nvSpPr>
        <p:spPr>
          <a:xfrm>
            <a:off x="9856440" y="548640"/>
            <a:ext cx="180720" cy="457056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28" name=""/>
          <p:cNvSpPr/>
          <p:nvPr/>
        </p:nvSpPr>
        <p:spPr>
          <a:xfrm rot="5400000">
            <a:off x="4948560" y="1040040"/>
            <a:ext cx="180720" cy="897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29" name=""/>
          <p:cNvSpPr/>
          <p:nvPr/>
        </p:nvSpPr>
        <p:spPr>
          <a:xfrm flipV="1" rot="16200000">
            <a:off x="4950360" y="-4343400"/>
            <a:ext cx="180720" cy="897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30" name=""/>
          <p:cNvSpPr/>
          <p:nvPr/>
        </p:nvSpPr>
        <p:spPr>
          <a:xfrm>
            <a:off x="21240" y="545760"/>
            <a:ext cx="180720" cy="457056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31" name=""/>
          <p:cNvSpPr/>
          <p:nvPr/>
        </p:nvSpPr>
        <p:spPr>
          <a:xfrm flipH="1" flipV="1" rot="5400000">
            <a:off x="360" y="828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2" name=""/>
          <p:cNvSpPr/>
          <p:nvPr/>
        </p:nvSpPr>
        <p:spPr>
          <a:xfrm flipH="1" flipV="1" rot="5400000">
            <a:off x="238680" y="28260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3" name=""/>
          <p:cNvSpPr/>
          <p:nvPr/>
        </p:nvSpPr>
        <p:spPr>
          <a:xfrm flipH="1" flipV="1" rot="5400000">
            <a:off x="-17640" y="30060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4" name=""/>
          <p:cNvSpPr/>
          <p:nvPr/>
        </p:nvSpPr>
        <p:spPr>
          <a:xfrm flipH="1" flipV="1" rot="5400000">
            <a:off x="266400" y="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5" name=""/>
          <p:cNvSpPr/>
          <p:nvPr/>
        </p:nvSpPr>
        <p:spPr>
          <a:xfrm flipH="1" flipV="1" rot="5400000">
            <a:off x="360" y="-72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6" name=""/>
          <p:cNvSpPr/>
          <p:nvPr/>
        </p:nvSpPr>
        <p:spPr>
          <a:xfrm flipH="1" flipV="1" rot="5400000">
            <a:off x="238680" y="27360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7" name=""/>
          <p:cNvSpPr/>
          <p:nvPr/>
        </p:nvSpPr>
        <p:spPr>
          <a:xfrm flipH="1" flipV="1" rot="5400000">
            <a:off x="-17640" y="29160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8" name=""/>
          <p:cNvSpPr/>
          <p:nvPr/>
        </p:nvSpPr>
        <p:spPr>
          <a:xfrm flipH="1" flipV="1" rot="5400000">
            <a:off x="266400" y="-900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9" name=""/>
          <p:cNvSpPr/>
          <p:nvPr/>
        </p:nvSpPr>
        <p:spPr>
          <a:xfrm flipV="1" rot="16200000">
            <a:off x="9622080" y="540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0" name=""/>
          <p:cNvSpPr/>
          <p:nvPr/>
        </p:nvSpPr>
        <p:spPr>
          <a:xfrm flipV="1" rot="16200000">
            <a:off x="9566640" y="27972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1" name=""/>
          <p:cNvSpPr/>
          <p:nvPr/>
        </p:nvSpPr>
        <p:spPr>
          <a:xfrm flipV="1" rot="16200000">
            <a:off x="9822960" y="29772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2" name=""/>
          <p:cNvSpPr/>
          <p:nvPr/>
        </p:nvSpPr>
        <p:spPr>
          <a:xfrm flipV="1" rot="16200000">
            <a:off x="9538920" y="-72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3" name=""/>
          <p:cNvSpPr/>
          <p:nvPr/>
        </p:nvSpPr>
        <p:spPr>
          <a:xfrm flipV="1" rot="16200000">
            <a:off x="9622080" y="-144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4" name=""/>
          <p:cNvSpPr/>
          <p:nvPr/>
        </p:nvSpPr>
        <p:spPr>
          <a:xfrm flipV="1" rot="16200000">
            <a:off x="9566640" y="27072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5" name=""/>
          <p:cNvSpPr/>
          <p:nvPr/>
        </p:nvSpPr>
        <p:spPr>
          <a:xfrm flipV="1" rot="16200000">
            <a:off x="9822960" y="28872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6" name=""/>
          <p:cNvSpPr/>
          <p:nvPr/>
        </p:nvSpPr>
        <p:spPr>
          <a:xfrm flipV="1" rot="16200000">
            <a:off x="9538920" y="-936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7" name=""/>
          <p:cNvSpPr/>
          <p:nvPr/>
        </p:nvSpPr>
        <p:spPr>
          <a:xfrm rot="5400000">
            <a:off x="9620280" y="521244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8" name=""/>
          <p:cNvSpPr/>
          <p:nvPr/>
        </p:nvSpPr>
        <p:spPr>
          <a:xfrm rot="5400000">
            <a:off x="9564840" y="512100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9" name=""/>
          <p:cNvSpPr/>
          <p:nvPr/>
        </p:nvSpPr>
        <p:spPr>
          <a:xfrm rot="5400000">
            <a:off x="9821160" y="513900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0" name=""/>
          <p:cNvSpPr/>
          <p:nvPr/>
        </p:nvSpPr>
        <p:spPr>
          <a:xfrm rot="5400000">
            <a:off x="9537120" y="538704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1" name=""/>
          <p:cNvSpPr/>
          <p:nvPr/>
        </p:nvSpPr>
        <p:spPr>
          <a:xfrm rot="5400000">
            <a:off x="9620280" y="522144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2" name=""/>
          <p:cNvSpPr/>
          <p:nvPr/>
        </p:nvSpPr>
        <p:spPr>
          <a:xfrm rot="5400000">
            <a:off x="9564840" y="513000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3" name=""/>
          <p:cNvSpPr/>
          <p:nvPr/>
        </p:nvSpPr>
        <p:spPr>
          <a:xfrm rot="5400000">
            <a:off x="9821160" y="514800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4" name=""/>
          <p:cNvSpPr/>
          <p:nvPr/>
        </p:nvSpPr>
        <p:spPr>
          <a:xfrm rot="5400000">
            <a:off x="9537120" y="539604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5" name=""/>
          <p:cNvSpPr/>
          <p:nvPr/>
        </p:nvSpPr>
        <p:spPr>
          <a:xfrm flipH="1" rot="16200000">
            <a:off x="-1440" y="520956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6" name=""/>
          <p:cNvSpPr/>
          <p:nvPr/>
        </p:nvSpPr>
        <p:spPr>
          <a:xfrm flipH="1" rot="16200000">
            <a:off x="236880" y="511812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7" name=""/>
          <p:cNvSpPr/>
          <p:nvPr/>
        </p:nvSpPr>
        <p:spPr>
          <a:xfrm flipH="1" rot="16200000">
            <a:off x="-19440" y="513612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8" name=""/>
          <p:cNvSpPr/>
          <p:nvPr/>
        </p:nvSpPr>
        <p:spPr>
          <a:xfrm flipH="1" rot="16200000">
            <a:off x="264600" y="538416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9" name=""/>
          <p:cNvSpPr/>
          <p:nvPr/>
        </p:nvSpPr>
        <p:spPr>
          <a:xfrm flipH="1" rot="16200000">
            <a:off x="-1440" y="521856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0" name=""/>
          <p:cNvSpPr/>
          <p:nvPr/>
        </p:nvSpPr>
        <p:spPr>
          <a:xfrm flipH="1" rot="16200000">
            <a:off x="236880" y="512712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1" name=""/>
          <p:cNvSpPr/>
          <p:nvPr/>
        </p:nvSpPr>
        <p:spPr>
          <a:xfrm flipH="1" rot="16200000">
            <a:off x="-19440" y="514512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2" name=""/>
          <p:cNvSpPr/>
          <p:nvPr/>
        </p:nvSpPr>
        <p:spPr>
          <a:xfrm flipH="1" rot="16200000">
            <a:off x="264600" y="539316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563" name="" descr=""/>
          <p:cNvPicPr/>
          <p:nvPr/>
        </p:nvPicPr>
        <p:blipFill>
          <a:blip r:embed="rId1"/>
          <a:stretch/>
        </p:blipFill>
        <p:spPr>
          <a:xfrm>
            <a:off x="5586120" y="4103280"/>
            <a:ext cx="3739320" cy="1107000"/>
          </a:xfrm>
          <a:prstGeom prst="rect">
            <a:avLst/>
          </a:prstGeom>
          <a:ln w="0">
            <a:noFill/>
          </a:ln>
        </p:spPr>
      </p:pic>
      <p:pic>
        <p:nvPicPr>
          <p:cNvPr id="1564" name="" descr=""/>
          <p:cNvPicPr/>
          <p:nvPr/>
        </p:nvPicPr>
        <p:blipFill>
          <a:blip r:embed="rId2"/>
          <a:stretch/>
        </p:blipFill>
        <p:spPr>
          <a:xfrm>
            <a:off x="5943960" y="2743200"/>
            <a:ext cx="3175920" cy="1292400"/>
          </a:xfrm>
          <a:prstGeom prst="rect">
            <a:avLst/>
          </a:prstGeom>
          <a:ln w="0">
            <a:noFill/>
          </a:ln>
        </p:spPr>
      </p:pic>
      <p:sp>
        <p:nvSpPr>
          <p:cNvPr id="1565" name=""/>
          <p:cNvSpPr/>
          <p:nvPr/>
        </p:nvSpPr>
        <p:spPr>
          <a:xfrm>
            <a:off x="599040" y="1577880"/>
            <a:ext cx="170712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Chilanka"/>
                <a:ea typeface="Noto Sans CJK SC"/>
              </a:rPr>
              <a:t>Simple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Chilanka"/>
                <a:ea typeface="Noto Sans CJK SC"/>
              </a:rPr>
              <a:t>Un-specific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66" name="" descr=""/>
          <p:cNvPicPr/>
          <p:nvPr/>
        </p:nvPicPr>
        <p:blipFill>
          <a:blip r:embed="rId3"/>
          <a:stretch/>
        </p:blipFill>
        <p:spPr>
          <a:xfrm flipH="1">
            <a:off x="2165040" y="1288080"/>
            <a:ext cx="1188000" cy="1178640"/>
          </a:xfrm>
          <a:prstGeom prst="rect">
            <a:avLst/>
          </a:prstGeom>
          <a:ln w="0">
            <a:noFill/>
          </a:ln>
        </p:spPr>
      </p:pic>
      <p:pic>
        <p:nvPicPr>
          <p:cNvPr id="1567" name="" descr=""/>
          <p:cNvPicPr/>
          <p:nvPr/>
        </p:nvPicPr>
        <p:blipFill>
          <a:blip r:embed="rId4"/>
          <a:stretch/>
        </p:blipFill>
        <p:spPr>
          <a:xfrm>
            <a:off x="1196640" y="3657960"/>
            <a:ext cx="1178640" cy="131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"/>
          <p:cNvSpPr/>
          <p:nvPr/>
        </p:nvSpPr>
        <p:spPr>
          <a:xfrm>
            <a:off x="2160" y="5400360"/>
            <a:ext cx="255600" cy="2750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9" name=""/>
          <p:cNvSpPr/>
          <p:nvPr/>
        </p:nvSpPr>
        <p:spPr>
          <a:xfrm>
            <a:off x="9837360" y="5403240"/>
            <a:ext cx="255600" cy="2750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0" name=""/>
          <p:cNvSpPr/>
          <p:nvPr/>
        </p:nvSpPr>
        <p:spPr>
          <a:xfrm>
            <a:off x="9830520" y="0"/>
            <a:ext cx="255600" cy="2750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1" name=""/>
          <p:cNvSpPr/>
          <p:nvPr/>
        </p:nvSpPr>
        <p:spPr>
          <a:xfrm>
            <a:off x="2160" y="0"/>
            <a:ext cx="255600" cy="2750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2" name="PlaceHolder 1"/>
          <p:cNvSpPr>
            <a:spLocks noGrp="1"/>
          </p:cNvSpPr>
          <p:nvPr>
            <p:ph type="title"/>
          </p:nvPr>
        </p:nvSpPr>
        <p:spPr>
          <a:xfrm>
            <a:off x="503640" y="548640"/>
            <a:ext cx="9067320" cy="73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</a:rPr>
              <a:t>ModelinG epidemics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73" name=""/>
          <p:cNvSpPr/>
          <p:nvPr/>
        </p:nvSpPr>
        <p:spPr>
          <a:xfrm>
            <a:off x="9856440" y="548640"/>
            <a:ext cx="180720" cy="457056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74" name=""/>
          <p:cNvSpPr/>
          <p:nvPr/>
        </p:nvSpPr>
        <p:spPr>
          <a:xfrm rot="5400000">
            <a:off x="4948560" y="1040040"/>
            <a:ext cx="180720" cy="897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75" name=""/>
          <p:cNvSpPr/>
          <p:nvPr/>
        </p:nvSpPr>
        <p:spPr>
          <a:xfrm flipV="1" rot="16200000">
            <a:off x="4950360" y="-4343400"/>
            <a:ext cx="180720" cy="897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76" name=""/>
          <p:cNvSpPr/>
          <p:nvPr/>
        </p:nvSpPr>
        <p:spPr>
          <a:xfrm>
            <a:off x="21240" y="545760"/>
            <a:ext cx="180720" cy="457056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77" name=""/>
          <p:cNvSpPr/>
          <p:nvPr/>
        </p:nvSpPr>
        <p:spPr>
          <a:xfrm flipH="1" flipV="1" rot="5400000">
            <a:off x="360" y="828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8" name=""/>
          <p:cNvSpPr/>
          <p:nvPr/>
        </p:nvSpPr>
        <p:spPr>
          <a:xfrm flipH="1" flipV="1" rot="5400000">
            <a:off x="238680" y="28260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9" name=""/>
          <p:cNvSpPr/>
          <p:nvPr/>
        </p:nvSpPr>
        <p:spPr>
          <a:xfrm flipH="1" flipV="1" rot="5400000">
            <a:off x="-17640" y="30060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80" name=""/>
          <p:cNvSpPr/>
          <p:nvPr/>
        </p:nvSpPr>
        <p:spPr>
          <a:xfrm flipH="1" flipV="1" rot="5400000">
            <a:off x="266400" y="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1" name=""/>
          <p:cNvSpPr/>
          <p:nvPr/>
        </p:nvSpPr>
        <p:spPr>
          <a:xfrm flipH="1" flipV="1" rot="5400000">
            <a:off x="360" y="-72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82" name=""/>
          <p:cNvSpPr/>
          <p:nvPr/>
        </p:nvSpPr>
        <p:spPr>
          <a:xfrm flipH="1" flipV="1" rot="5400000">
            <a:off x="238680" y="27360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83" name=""/>
          <p:cNvSpPr/>
          <p:nvPr/>
        </p:nvSpPr>
        <p:spPr>
          <a:xfrm flipH="1" flipV="1" rot="5400000">
            <a:off x="-17640" y="29160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84" name=""/>
          <p:cNvSpPr/>
          <p:nvPr/>
        </p:nvSpPr>
        <p:spPr>
          <a:xfrm flipH="1" flipV="1" rot="5400000">
            <a:off x="266400" y="-900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5" name=""/>
          <p:cNvSpPr/>
          <p:nvPr/>
        </p:nvSpPr>
        <p:spPr>
          <a:xfrm flipV="1" rot="16200000">
            <a:off x="9622080" y="540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86" name=""/>
          <p:cNvSpPr/>
          <p:nvPr/>
        </p:nvSpPr>
        <p:spPr>
          <a:xfrm flipV="1" rot="16200000">
            <a:off x="9566640" y="27972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87" name=""/>
          <p:cNvSpPr/>
          <p:nvPr/>
        </p:nvSpPr>
        <p:spPr>
          <a:xfrm flipV="1" rot="16200000">
            <a:off x="9822960" y="29772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88" name=""/>
          <p:cNvSpPr/>
          <p:nvPr/>
        </p:nvSpPr>
        <p:spPr>
          <a:xfrm flipV="1" rot="16200000">
            <a:off x="9538920" y="-72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9" name=""/>
          <p:cNvSpPr/>
          <p:nvPr/>
        </p:nvSpPr>
        <p:spPr>
          <a:xfrm flipV="1" rot="16200000">
            <a:off x="9622080" y="-144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0" name=""/>
          <p:cNvSpPr/>
          <p:nvPr/>
        </p:nvSpPr>
        <p:spPr>
          <a:xfrm flipV="1" rot="16200000">
            <a:off x="9566640" y="27072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1" name=""/>
          <p:cNvSpPr/>
          <p:nvPr/>
        </p:nvSpPr>
        <p:spPr>
          <a:xfrm flipV="1" rot="16200000">
            <a:off x="9822960" y="28872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2" name=""/>
          <p:cNvSpPr/>
          <p:nvPr/>
        </p:nvSpPr>
        <p:spPr>
          <a:xfrm flipV="1" rot="16200000">
            <a:off x="9538920" y="-936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3" name=""/>
          <p:cNvSpPr/>
          <p:nvPr/>
        </p:nvSpPr>
        <p:spPr>
          <a:xfrm rot="5400000">
            <a:off x="9620280" y="521244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4" name=""/>
          <p:cNvSpPr/>
          <p:nvPr/>
        </p:nvSpPr>
        <p:spPr>
          <a:xfrm rot="5400000">
            <a:off x="9564840" y="512100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5" name=""/>
          <p:cNvSpPr/>
          <p:nvPr/>
        </p:nvSpPr>
        <p:spPr>
          <a:xfrm rot="5400000">
            <a:off x="9821160" y="513900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6" name=""/>
          <p:cNvSpPr/>
          <p:nvPr/>
        </p:nvSpPr>
        <p:spPr>
          <a:xfrm rot="5400000">
            <a:off x="9537120" y="538704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7" name=""/>
          <p:cNvSpPr/>
          <p:nvPr/>
        </p:nvSpPr>
        <p:spPr>
          <a:xfrm rot="5400000">
            <a:off x="9620280" y="522144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8" name=""/>
          <p:cNvSpPr/>
          <p:nvPr/>
        </p:nvSpPr>
        <p:spPr>
          <a:xfrm rot="5400000">
            <a:off x="9564840" y="513000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9" name=""/>
          <p:cNvSpPr/>
          <p:nvPr/>
        </p:nvSpPr>
        <p:spPr>
          <a:xfrm rot="5400000">
            <a:off x="9821160" y="514800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0" name=""/>
          <p:cNvSpPr/>
          <p:nvPr/>
        </p:nvSpPr>
        <p:spPr>
          <a:xfrm rot="5400000">
            <a:off x="9537120" y="539604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"/>
          <p:cNvSpPr/>
          <p:nvPr/>
        </p:nvSpPr>
        <p:spPr>
          <a:xfrm flipH="1" rot="16200000">
            <a:off x="-1440" y="520956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2" name=""/>
          <p:cNvSpPr/>
          <p:nvPr/>
        </p:nvSpPr>
        <p:spPr>
          <a:xfrm flipH="1" rot="16200000">
            <a:off x="236880" y="511812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3" name=""/>
          <p:cNvSpPr/>
          <p:nvPr/>
        </p:nvSpPr>
        <p:spPr>
          <a:xfrm flipH="1" rot="16200000">
            <a:off x="-19440" y="513612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4" name=""/>
          <p:cNvSpPr/>
          <p:nvPr/>
        </p:nvSpPr>
        <p:spPr>
          <a:xfrm flipH="1" rot="16200000">
            <a:off x="264600" y="538416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5" name=""/>
          <p:cNvSpPr/>
          <p:nvPr/>
        </p:nvSpPr>
        <p:spPr>
          <a:xfrm flipH="1" rot="16200000">
            <a:off x="-1440" y="521856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6" name=""/>
          <p:cNvSpPr/>
          <p:nvPr/>
        </p:nvSpPr>
        <p:spPr>
          <a:xfrm flipH="1" rot="16200000">
            <a:off x="236880" y="512712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7" name=""/>
          <p:cNvSpPr/>
          <p:nvPr/>
        </p:nvSpPr>
        <p:spPr>
          <a:xfrm flipH="1" rot="16200000">
            <a:off x="-19440" y="514512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"/>
          <p:cNvSpPr/>
          <p:nvPr/>
        </p:nvSpPr>
        <p:spPr>
          <a:xfrm flipH="1" rot="16200000">
            <a:off x="264600" y="539316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609" name="" descr=""/>
          <p:cNvPicPr/>
          <p:nvPr/>
        </p:nvPicPr>
        <p:blipFill>
          <a:blip r:embed="rId1"/>
          <a:stretch/>
        </p:blipFill>
        <p:spPr>
          <a:xfrm>
            <a:off x="5586120" y="4103280"/>
            <a:ext cx="3739320" cy="1107000"/>
          </a:xfrm>
          <a:prstGeom prst="rect">
            <a:avLst/>
          </a:prstGeom>
          <a:ln w="0">
            <a:noFill/>
          </a:ln>
        </p:spPr>
      </p:pic>
      <p:pic>
        <p:nvPicPr>
          <p:cNvPr id="1610" name="" descr=""/>
          <p:cNvPicPr/>
          <p:nvPr/>
        </p:nvPicPr>
        <p:blipFill>
          <a:blip r:embed="rId2"/>
          <a:stretch/>
        </p:blipFill>
        <p:spPr>
          <a:xfrm>
            <a:off x="5943960" y="2743200"/>
            <a:ext cx="3175920" cy="1292400"/>
          </a:xfrm>
          <a:prstGeom prst="rect">
            <a:avLst/>
          </a:prstGeom>
          <a:ln w="0">
            <a:noFill/>
          </a:ln>
        </p:spPr>
      </p:pic>
      <p:sp>
        <p:nvSpPr>
          <p:cNvPr id="1611" name=""/>
          <p:cNvSpPr/>
          <p:nvPr/>
        </p:nvSpPr>
        <p:spPr>
          <a:xfrm>
            <a:off x="599040" y="1577880"/>
            <a:ext cx="170712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Chilanka"/>
                <a:ea typeface="Noto Sans CJK SC"/>
              </a:rPr>
              <a:t>Simple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Chilanka"/>
                <a:ea typeface="Noto Sans CJK SC"/>
              </a:rPr>
              <a:t>Un-specific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12" name=""/>
          <p:cNvSpPr/>
          <p:nvPr/>
        </p:nvSpPr>
        <p:spPr>
          <a:xfrm>
            <a:off x="8232840" y="1513080"/>
            <a:ext cx="1707120" cy="195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Chilanka"/>
                <a:ea typeface="Noto Sans CJK SC"/>
              </a:rPr>
              <a:t>Complex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Chilanka"/>
                <a:ea typeface="Noto Sans CJK SC"/>
              </a:rPr>
              <a:t>Specific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13" name="" descr=""/>
          <p:cNvPicPr/>
          <p:nvPr/>
        </p:nvPicPr>
        <p:blipFill>
          <a:blip r:embed="rId3"/>
          <a:stretch/>
        </p:blipFill>
        <p:spPr>
          <a:xfrm flipH="1">
            <a:off x="2165040" y="1288080"/>
            <a:ext cx="1188000" cy="1178640"/>
          </a:xfrm>
          <a:prstGeom prst="rect">
            <a:avLst/>
          </a:prstGeom>
          <a:ln w="0">
            <a:noFill/>
          </a:ln>
        </p:spPr>
      </p:pic>
      <p:pic>
        <p:nvPicPr>
          <p:cNvPr id="1614" name="" descr=""/>
          <p:cNvPicPr/>
          <p:nvPr/>
        </p:nvPicPr>
        <p:blipFill>
          <a:blip r:embed="rId4"/>
          <a:stretch/>
        </p:blipFill>
        <p:spPr>
          <a:xfrm flipH="1">
            <a:off x="2172240" y="1280160"/>
            <a:ext cx="5722200" cy="1178640"/>
          </a:xfrm>
          <a:prstGeom prst="rect">
            <a:avLst/>
          </a:prstGeom>
          <a:ln w="0">
            <a:noFill/>
          </a:ln>
        </p:spPr>
      </p:pic>
      <p:pic>
        <p:nvPicPr>
          <p:cNvPr id="1615" name="" descr=""/>
          <p:cNvPicPr/>
          <p:nvPr/>
        </p:nvPicPr>
        <p:blipFill>
          <a:blip r:embed="rId5"/>
          <a:stretch/>
        </p:blipFill>
        <p:spPr>
          <a:xfrm>
            <a:off x="1196640" y="3657960"/>
            <a:ext cx="1178640" cy="131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"/>
          <p:cNvSpPr/>
          <p:nvPr/>
        </p:nvSpPr>
        <p:spPr>
          <a:xfrm>
            <a:off x="2160" y="5400360"/>
            <a:ext cx="255600" cy="2750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7" name=""/>
          <p:cNvSpPr/>
          <p:nvPr/>
        </p:nvSpPr>
        <p:spPr>
          <a:xfrm>
            <a:off x="9837360" y="5403240"/>
            <a:ext cx="255600" cy="2750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8" name=""/>
          <p:cNvSpPr/>
          <p:nvPr/>
        </p:nvSpPr>
        <p:spPr>
          <a:xfrm>
            <a:off x="9830520" y="0"/>
            <a:ext cx="255600" cy="2750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9" name=""/>
          <p:cNvSpPr/>
          <p:nvPr/>
        </p:nvSpPr>
        <p:spPr>
          <a:xfrm>
            <a:off x="2160" y="0"/>
            <a:ext cx="255600" cy="2750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0" name="PlaceHolder 1"/>
          <p:cNvSpPr>
            <a:spLocks noGrp="1"/>
          </p:cNvSpPr>
          <p:nvPr>
            <p:ph type="title"/>
          </p:nvPr>
        </p:nvSpPr>
        <p:spPr>
          <a:xfrm>
            <a:off x="503640" y="548640"/>
            <a:ext cx="9067320" cy="73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</a:rPr>
              <a:t>ModelinG epidemics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21" name=""/>
          <p:cNvSpPr/>
          <p:nvPr/>
        </p:nvSpPr>
        <p:spPr>
          <a:xfrm>
            <a:off x="9856440" y="548640"/>
            <a:ext cx="180720" cy="457056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22" name=""/>
          <p:cNvSpPr/>
          <p:nvPr/>
        </p:nvSpPr>
        <p:spPr>
          <a:xfrm rot="5400000">
            <a:off x="4948560" y="1040040"/>
            <a:ext cx="180720" cy="897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23" name=""/>
          <p:cNvSpPr/>
          <p:nvPr/>
        </p:nvSpPr>
        <p:spPr>
          <a:xfrm flipV="1" rot="16200000">
            <a:off x="4950360" y="-4343400"/>
            <a:ext cx="180720" cy="897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24" name=""/>
          <p:cNvSpPr/>
          <p:nvPr/>
        </p:nvSpPr>
        <p:spPr>
          <a:xfrm>
            <a:off x="21240" y="545760"/>
            <a:ext cx="180720" cy="457056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25" name=""/>
          <p:cNvSpPr/>
          <p:nvPr/>
        </p:nvSpPr>
        <p:spPr>
          <a:xfrm flipH="1" flipV="1" rot="5400000">
            <a:off x="360" y="828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6" name=""/>
          <p:cNvSpPr/>
          <p:nvPr/>
        </p:nvSpPr>
        <p:spPr>
          <a:xfrm flipH="1" flipV="1" rot="5400000">
            <a:off x="238680" y="28260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7" name=""/>
          <p:cNvSpPr/>
          <p:nvPr/>
        </p:nvSpPr>
        <p:spPr>
          <a:xfrm flipH="1" flipV="1" rot="5400000">
            <a:off x="-17640" y="30060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8" name=""/>
          <p:cNvSpPr/>
          <p:nvPr/>
        </p:nvSpPr>
        <p:spPr>
          <a:xfrm flipH="1" flipV="1" rot="5400000">
            <a:off x="266400" y="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9" name=""/>
          <p:cNvSpPr/>
          <p:nvPr/>
        </p:nvSpPr>
        <p:spPr>
          <a:xfrm flipH="1" flipV="1" rot="5400000">
            <a:off x="360" y="-72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0" name=""/>
          <p:cNvSpPr/>
          <p:nvPr/>
        </p:nvSpPr>
        <p:spPr>
          <a:xfrm flipH="1" flipV="1" rot="5400000">
            <a:off x="238680" y="27360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1" name=""/>
          <p:cNvSpPr/>
          <p:nvPr/>
        </p:nvSpPr>
        <p:spPr>
          <a:xfrm flipH="1" flipV="1" rot="5400000">
            <a:off x="-17640" y="29160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2" name=""/>
          <p:cNvSpPr/>
          <p:nvPr/>
        </p:nvSpPr>
        <p:spPr>
          <a:xfrm flipH="1" flipV="1" rot="5400000">
            <a:off x="266400" y="-900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3" name=""/>
          <p:cNvSpPr/>
          <p:nvPr/>
        </p:nvSpPr>
        <p:spPr>
          <a:xfrm flipV="1" rot="16200000">
            <a:off x="9622080" y="540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4" name=""/>
          <p:cNvSpPr/>
          <p:nvPr/>
        </p:nvSpPr>
        <p:spPr>
          <a:xfrm flipV="1" rot="16200000">
            <a:off x="9566640" y="27972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5" name=""/>
          <p:cNvSpPr/>
          <p:nvPr/>
        </p:nvSpPr>
        <p:spPr>
          <a:xfrm flipV="1" rot="16200000">
            <a:off x="9822960" y="29772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6" name=""/>
          <p:cNvSpPr/>
          <p:nvPr/>
        </p:nvSpPr>
        <p:spPr>
          <a:xfrm flipV="1" rot="16200000">
            <a:off x="9538920" y="-72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7" name=""/>
          <p:cNvSpPr/>
          <p:nvPr/>
        </p:nvSpPr>
        <p:spPr>
          <a:xfrm flipV="1" rot="16200000">
            <a:off x="9622080" y="-144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8" name=""/>
          <p:cNvSpPr/>
          <p:nvPr/>
        </p:nvSpPr>
        <p:spPr>
          <a:xfrm flipV="1" rot="16200000">
            <a:off x="9566640" y="27072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9" name=""/>
          <p:cNvSpPr/>
          <p:nvPr/>
        </p:nvSpPr>
        <p:spPr>
          <a:xfrm flipV="1" rot="16200000">
            <a:off x="9822960" y="28872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0" name=""/>
          <p:cNvSpPr/>
          <p:nvPr/>
        </p:nvSpPr>
        <p:spPr>
          <a:xfrm flipV="1" rot="16200000">
            <a:off x="9538920" y="-936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1" name=""/>
          <p:cNvSpPr/>
          <p:nvPr/>
        </p:nvSpPr>
        <p:spPr>
          <a:xfrm rot="5400000">
            <a:off x="9620280" y="521244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2" name=""/>
          <p:cNvSpPr/>
          <p:nvPr/>
        </p:nvSpPr>
        <p:spPr>
          <a:xfrm rot="5400000">
            <a:off x="9564840" y="512100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3" name=""/>
          <p:cNvSpPr/>
          <p:nvPr/>
        </p:nvSpPr>
        <p:spPr>
          <a:xfrm rot="5400000">
            <a:off x="9821160" y="513900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4" name=""/>
          <p:cNvSpPr/>
          <p:nvPr/>
        </p:nvSpPr>
        <p:spPr>
          <a:xfrm rot="5400000">
            <a:off x="9537120" y="538704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5" name=""/>
          <p:cNvSpPr/>
          <p:nvPr/>
        </p:nvSpPr>
        <p:spPr>
          <a:xfrm rot="5400000">
            <a:off x="9620280" y="522144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"/>
          <p:cNvSpPr/>
          <p:nvPr/>
        </p:nvSpPr>
        <p:spPr>
          <a:xfrm rot="5400000">
            <a:off x="9564840" y="513000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7" name=""/>
          <p:cNvSpPr/>
          <p:nvPr/>
        </p:nvSpPr>
        <p:spPr>
          <a:xfrm rot="5400000">
            <a:off x="9821160" y="514800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8" name=""/>
          <p:cNvSpPr/>
          <p:nvPr/>
        </p:nvSpPr>
        <p:spPr>
          <a:xfrm rot="5400000">
            <a:off x="9537120" y="539604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9" name=""/>
          <p:cNvSpPr/>
          <p:nvPr/>
        </p:nvSpPr>
        <p:spPr>
          <a:xfrm flipH="1" rot="16200000">
            <a:off x="-1440" y="520956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0" name=""/>
          <p:cNvSpPr/>
          <p:nvPr/>
        </p:nvSpPr>
        <p:spPr>
          <a:xfrm flipH="1" rot="16200000">
            <a:off x="236880" y="511812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1" name=""/>
          <p:cNvSpPr/>
          <p:nvPr/>
        </p:nvSpPr>
        <p:spPr>
          <a:xfrm flipH="1" rot="16200000">
            <a:off x="-19440" y="513612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2" name=""/>
          <p:cNvSpPr/>
          <p:nvPr/>
        </p:nvSpPr>
        <p:spPr>
          <a:xfrm flipH="1" rot="16200000">
            <a:off x="264600" y="538416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3" name=""/>
          <p:cNvSpPr/>
          <p:nvPr/>
        </p:nvSpPr>
        <p:spPr>
          <a:xfrm flipH="1" rot="16200000">
            <a:off x="-1440" y="5218560"/>
            <a:ext cx="455040" cy="4550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4" name=""/>
          <p:cNvSpPr/>
          <p:nvPr/>
        </p:nvSpPr>
        <p:spPr>
          <a:xfrm flipH="1" rot="16200000">
            <a:off x="236880" y="5127120"/>
            <a:ext cx="272160" cy="2721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5" name=""/>
          <p:cNvSpPr/>
          <p:nvPr/>
        </p:nvSpPr>
        <p:spPr>
          <a:xfrm flipH="1" rot="16200000">
            <a:off x="-19440" y="5145120"/>
            <a:ext cx="272160" cy="2361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6" name=""/>
          <p:cNvSpPr/>
          <p:nvPr/>
        </p:nvSpPr>
        <p:spPr>
          <a:xfrm flipH="1" rot="16200000">
            <a:off x="264600" y="5393160"/>
            <a:ext cx="272160" cy="288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7" name=""/>
          <p:cNvSpPr/>
          <p:nvPr/>
        </p:nvSpPr>
        <p:spPr>
          <a:xfrm>
            <a:off x="599040" y="1577880"/>
            <a:ext cx="170712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Chilanka"/>
                <a:ea typeface="Noto Sans CJK SC"/>
              </a:rPr>
              <a:t>Simple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Chilanka"/>
                <a:ea typeface="Noto Sans CJK SC"/>
              </a:rPr>
              <a:t>Un-especific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58" name=""/>
          <p:cNvSpPr/>
          <p:nvPr/>
        </p:nvSpPr>
        <p:spPr>
          <a:xfrm>
            <a:off x="8232840" y="1225080"/>
            <a:ext cx="1707120" cy="195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Chilanka"/>
                <a:ea typeface="Noto Sans CJK SC"/>
              </a:rPr>
              <a:t>Complex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Chilanka"/>
                <a:ea typeface="Noto Sans CJK SC"/>
              </a:rPr>
              <a:t>Specific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Chilanka"/>
                <a:ea typeface="Noto Sans CJK SC"/>
              </a:rPr>
              <a:t>Hard to fit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59" name="" descr=""/>
          <p:cNvPicPr/>
          <p:nvPr/>
        </p:nvPicPr>
        <p:blipFill>
          <a:blip r:embed="rId1"/>
          <a:stretch/>
        </p:blipFill>
        <p:spPr>
          <a:xfrm flipH="1">
            <a:off x="2165040" y="1288080"/>
            <a:ext cx="1188000" cy="1178640"/>
          </a:xfrm>
          <a:prstGeom prst="rect">
            <a:avLst/>
          </a:prstGeom>
          <a:ln w="0">
            <a:noFill/>
          </a:ln>
        </p:spPr>
      </p:pic>
      <p:pic>
        <p:nvPicPr>
          <p:cNvPr id="1660" name="" descr=""/>
          <p:cNvPicPr/>
          <p:nvPr/>
        </p:nvPicPr>
        <p:blipFill>
          <a:blip r:embed="rId2"/>
          <a:stretch/>
        </p:blipFill>
        <p:spPr>
          <a:xfrm flipH="1">
            <a:off x="2172240" y="1280160"/>
            <a:ext cx="5722200" cy="1178640"/>
          </a:xfrm>
          <a:prstGeom prst="rect">
            <a:avLst/>
          </a:prstGeom>
          <a:ln w="0">
            <a:noFill/>
          </a:ln>
        </p:spPr>
      </p:pic>
      <p:pic>
        <p:nvPicPr>
          <p:cNvPr id="1661" name="" descr=""/>
          <p:cNvPicPr/>
          <p:nvPr/>
        </p:nvPicPr>
        <p:blipFill>
          <a:blip r:embed="rId3"/>
          <a:stretch/>
        </p:blipFill>
        <p:spPr>
          <a:xfrm>
            <a:off x="7242120" y="3408840"/>
            <a:ext cx="1209240" cy="1510920"/>
          </a:xfrm>
          <a:prstGeom prst="rect">
            <a:avLst/>
          </a:prstGeom>
          <a:ln w="0">
            <a:noFill/>
          </a:ln>
        </p:spPr>
      </p:pic>
      <p:pic>
        <p:nvPicPr>
          <p:cNvPr id="1662" name="" descr=""/>
          <p:cNvPicPr/>
          <p:nvPr/>
        </p:nvPicPr>
        <p:blipFill>
          <a:blip r:embed="rId4"/>
          <a:stretch/>
        </p:blipFill>
        <p:spPr>
          <a:xfrm>
            <a:off x="6354000" y="2761200"/>
            <a:ext cx="1112040" cy="1334880"/>
          </a:xfrm>
          <a:prstGeom prst="rect">
            <a:avLst/>
          </a:prstGeom>
          <a:ln w="0">
            <a:noFill/>
          </a:ln>
        </p:spPr>
      </p:pic>
      <p:pic>
        <p:nvPicPr>
          <p:cNvPr id="1663" name="" descr=""/>
          <p:cNvPicPr/>
          <p:nvPr/>
        </p:nvPicPr>
        <p:blipFill>
          <a:blip r:embed="rId5"/>
          <a:stretch/>
        </p:blipFill>
        <p:spPr>
          <a:xfrm>
            <a:off x="8396280" y="3992400"/>
            <a:ext cx="1105560" cy="1351080"/>
          </a:xfrm>
          <a:prstGeom prst="rect">
            <a:avLst/>
          </a:prstGeom>
          <a:ln w="0">
            <a:noFill/>
          </a:ln>
        </p:spPr>
      </p:pic>
      <p:pic>
        <p:nvPicPr>
          <p:cNvPr id="1664" name="" descr=""/>
          <p:cNvPicPr/>
          <p:nvPr/>
        </p:nvPicPr>
        <p:blipFill>
          <a:blip r:embed="rId6"/>
          <a:stretch/>
        </p:blipFill>
        <p:spPr>
          <a:xfrm>
            <a:off x="1196640" y="3657960"/>
            <a:ext cx="1178640" cy="131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CustomShape 359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6" name="CustomShape 360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7" name="CustomShape 361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8" name="CustomShape 362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9" name="CustomShape 363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70" name="CustomShape 364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71" name="CustomShape 365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72" name="CustomShape 366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73" name="CustomShape 367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4" name="CustomShape 368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5" name="CustomShape 369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6" name="CustomShape 370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7" name="CustomShape 371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8" name="CustomShape 372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9" name="CustomShape 373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0" name="CustomShape 374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1" name="CustomShape 375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2" name="CustomShape 376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3" name="CustomShape 377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4" name="CustomShape 378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5" name="CustomShape 379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6" name="CustomShape 380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7" name="CustomShape 381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8" name="CustomShape 382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9" name="CustomShape 383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0" name="CustomShape 384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1" name="CustomShape 385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2" name="CustomShape 386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3" name="CustomShape 387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4" name="CustomShape 388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5" name="CustomShape 389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6" name="CustomShape 390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7" name="CustomShape 391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8" name="CustomShape 392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9" name="CustomShape 393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0" name="CustomShape 394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1" name="CustomShape 395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2" name="CustomShape 396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3" name="CustomShape 397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Epidemics on networks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4" name="CustomShape 398"/>
          <p:cNvSpPr/>
          <p:nvPr/>
        </p:nvSpPr>
        <p:spPr>
          <a:xfrm>
            <a:off x="822240" y="1393200"/>
            <a:ext cx="8524440" cy="41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Not what you think!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705" name="" descr=""/>
          <p:cNvPicPr/>
          <p:nvPr/>
        </p:nvPicPr>
        <p:blipFill>
          <a:blip r:embed="rId1"/>
          <a:stretch/>
        </p:blipFill>
        <p:spPr>
          <a:xfrm>
            <a:off x="1097280" y="1360800"/>
            <a:ext cx="7580160" cy="2245680"/>
          </a:xfrm>
          <a:prstGeom prst="rect">
            <a:avLst/>
          </a:prstGeom>
          <a:ln w="0">
            <a:noFill/>
          </a:ln>
        </p:spPr>
      </p:pic>
      <p:sp>
        <p:nvSpPr>
          <p:cNvPr id="1706" name=""/>
          <p:cNvSpPr/>
          <p:nvPr/>
        </p:nvSpPr>
        <p:spPr>
          <a:xfrm>
            <a:off x="4114800" y="1312200"/>
            <a:ext cx="1598760" cy="25005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7" name="" descr=""/>
          <p:cNvPicPr/>
          <p:nvPr/>
        </p:nvPicPr>
        <p:blipFill>
          <a:blip r:embed="rId1"/>
          <a:stretch/>
        </p:blipFill>
        <p:spPr>
          <a:xfrm>
            <a:off x="685800" y="4343400"/>
            <a:ext cx="7822800" cy="1137960"/>
          </a:xfrm>
          <a:prstGeom prst="rect">
            <a:avLst/>
          </a:prstGeom>
          <a:ln w="0">
            <a:noFill/>
          </a:ln>
        </p:spPr>
      </p:pic>
      <p:sp>
        <p:nvSpPr>
          <p:cNvPr id="1708" name="CustomShape 439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9" name="CustomShape 440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0" name="CustomShape 441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1" name="CustomShape 442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2" name="CustomShape 443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13" name="CustomShape 444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14" name="CustomShape 445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15" name="CustomShape 446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16" name="CustomShape 447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7" name="CustomShape 448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8" name="CustomShape 449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9" name="CustomShape 450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20" name="CustomShape 451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1" name="CustomShape 452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2" name="CustomShape 453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23" name="CustomShape 454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4" name="CustomShape 455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5" name="CustomShape 456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6" name="CustomShape 457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27" name="CustomShape 458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8" name="CustomShape 459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9" name="CustomShape 460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0" name="CustomShape 461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1" name="CustomShape 462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2" name="CustomShape 463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3" name="CustomShape 464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4" name="CustomShape 465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5" name="CustomShape 466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6" name="CustomShape 467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7" name="CustomShape 468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8" name="CustomShape 469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9" name="CustomShape 470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0" name="CustomShape 471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1" name="CustomShape 472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2" name="CustomShape 473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3" name="CustomShape 474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4" name="CustomShape 475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5" name="CustomShape 476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6" name="CustomShape 477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Homework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47" name="" descr=""/>
          <p:cNvPicPr/>
          <p:nvPr/>
        </p:nvPicPr>
        <p:blipFill>
          <a:blip r:embed="rId2"/>
          <a:stretch/>
        </p:blipFill>
        <p:spPr>
          <a:xfrm>
            <a:off x="736200" y="1205640"/>
            <a:ext cx="7805520" cy="317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CustomShape 355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9" name="CustomShape 356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0" name="CustomShape 357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1" name="CustomShape 358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2" name="CustomShape 519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53" name="CustomShape 520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54" name="CustomShape 521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55" name="CustomShape 522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56" name="CustomShape 523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7" name="CustomShape 524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8" name="CustomShape 525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9" name="CustomShape 526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0" name="CustomShape 527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1" name="CustomShape 528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2" name="CustomShape 529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3" name="CustomShape 530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4" name="CustomShape 531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5" name="CustomShape 532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6" name="CustomShape 533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7" name="CustomShape 534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8" name="CustomShape 535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9" name="CustomShape 536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0" name="CustomShape 537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1" name="CustomShape 538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2" name="CustomShape 539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3" name="CustomShape 540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4" name="CustomShape 541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5" name="CustomShape 542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6" name="CustomShape 543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7" name="CustomShape 544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8" name="CustomShape 545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9" name="CustomShape 546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0" name="CustomShape 547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1" name="CustomShape 548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2" name="CustomShape 549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3" name="CustomShape 550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4" name="CustomShape 551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5" name="CustomShape 552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6" name="CustomShape 553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Next class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87" name="CustomShape 554"/>
          <p:cNvSpPr/>
          <p:nvPr/>
        </p:nvSpPr>
        <p:spPr>
          <a:xfrm>
            <a:off x="822240" y="1393200"/>
            <a:ext cx="8524440" cy="41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hilanka"/>
                <a:ea typeface="DejaVu Sans"/>
              </a:rPr>
              <a:t>Introduction to graphs and networks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hilanka"/>
                <a:ea typeface="DejaVu Sans"/>
              </a:rPr>
              <a:t>Graph metrics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hilanka"/>
                <a:ea typeface="DejaVu Sans"/>
              </a:rPr>
              <a:t>Graphs for benchmarking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hilanka"/>
                <a:ea typeface="DejaVu Sans"/>
              </a:rPr>
              <a:t>Representing graphs on Python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880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881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882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883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884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6" name="CustomShape 885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7" name="CustomShape 886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8" name="CustomShape 887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9" name="CustomShape 888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889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890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891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892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893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894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895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896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897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898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899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900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901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902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903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904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905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906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907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908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909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910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911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912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913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914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915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916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917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918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Epidemics on Networks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0" name="CustomShape 919"/>
          <p:cNvSpPr/>
          <p:nvPr/>
        </p:nvSpPr>
        <p:spPr>
          <a:xfrm>
            <a:off x="606240" y="1465200"/>
            <a:ext cx="4191840" cy="41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What you get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Compartmental (SIR) models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Complex networks. 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Simulations in python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Probability theory/Statistical mechanics.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Reconstruction of epidemics.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1" name="CustomShape 920"/>
          <p:cNvSpPr/>
          <p:nvPr/>
        </p:nvSpPr>
        <p:spPr>
          <a:xfrm>
            <a:off x="5486400" y="1393200"/>
            <a:ext cx="4367160" cy="41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What you need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Basic calculus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Probability theory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Basic programming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Statistical mechanics and/or combinatorial optimization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2" name="CustomShape 921"/>
          <p:cNvSpPr/>
          <p:nvPr/>
        </p:nvSpPr>
        <p:spPr>
          <a:xfrm>
            <a:off x="5486400" y="3733200"/>
            <a:ext cx="4367160" cy="24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Who cares?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Working on epidemics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Working on inference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Working on networks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hilanka"/>
                <a:ea typeface="Noto Sans CJK SC"/>
              </a:rPr>
              <a:t>Working on optimization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35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36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37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38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39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8" name="CustomShape 40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9" name="CustomShape 81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0" name="CustomShape 82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1" name="CustomShape 83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84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85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86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87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88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89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90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91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92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93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94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95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96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97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98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99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100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01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102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103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104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105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06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07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08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109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110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111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112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113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Epidemics on Networks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2" name=""/>
          <p:cNvSpPr/>
          <p:nvPr/>
        </p:nvSpPr>
        <p:spPr>
          <a:xfrm>
            <a:off x="469800" y="1600200"/>
            <a:ext cx="8685720" cy="348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3118"/>
              </a:spcBef>
              <a:spcAft>
                <a:spcPts val="311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Tema I: Modelos SIR campo medio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118"/>
              </a:spcBef>
              <a:spcAft>
                <a:spcPts val="311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Tema II: Modelos SIR en redes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118"/>
              </a:spcBef>
              <a:spcAft>
                <a:spcPts val="311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Tema III: Inferencia en epidemias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118"/>
              </a:spcBef>
              <a:spcAft>
                <a:spcPts val="311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Tema IV: Modelos realistas de epidemias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95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718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719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720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721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8" name="CustomShape 722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9" name="CustomShape 723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0" name="CustomShape 724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1" name="CustomShape 725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726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727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728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729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730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731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732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733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734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735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736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737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738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739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740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741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742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743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744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745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746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747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748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749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750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751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752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753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754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755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Epidemics on Networks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2" name="CustomShape 797"/>
          <p:cNvSpPr/>
          <p:nvPr/>
        </p:nvSpPr>
        <p:spPr>
          <a:xfrm>
            <a:off x="390240" y="1429200"/>
            <a:ext cx="8524440" cy="41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1. Mathematical epidemiology, origins, early results. The compartmental model family.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2. The mean field description of SIR models. Short and long time limits in SIR.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3. Monte Carlo simulations of epidemics. Gillespie algorithm.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4. Monte Carlo simulations Practical Python Class.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5. Complex networks. Main results. Types and properties. Famous networks. Benchmarks.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6. Playing with networks in Python. Networkx. Plotting. Nice plotting.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7. Master equation of epidemics on networks. The mean field solution and pair based solution.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8. Simulating epidemics on networks. Python libraries.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9. Inference and belief propagation.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10. The zero patient problem. The contamination source detection problem.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11. The infectious backbone as a cascade process.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12. The effect of contact tracing.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079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080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1081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082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1083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58" name="CustomShape 1084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59" name="CustomShape 1085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0" name="CustomShape 1086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1" name="CustomShape 1087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1088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1089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1090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1091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1092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1093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1094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1095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1096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097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1098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1099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100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1101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1102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1103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104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1105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106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1107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1108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1109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1110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1111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1112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1113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1114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1115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1116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1117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Mathematical epidemiology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2" name="CustomShape 1118"/>
          <p:cNvSpPr/>
          <p:nvPr/>
        </p:nvSpPr>
        <p:spPr>
          <a:xfrm>
            <a:off x="390240" y="1429200"/>
            <a:ext cx="8524440" cy="41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1. Mathematical epidemiology, origins, early results. The compartmental model family.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2. The mean field description of SIR models. Short and long time limits in SIR.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DejaVu Sans"/>
              </a:rPr>
              <a:t>  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1"/>
          <a:stretch/>
        </p:blipFill>
        <p:spPr>
          <a:xfrm>
            <a:off x="5859000" y="2311200"/>
            <a:ext cx="3541680" cy="2312640"/>
          </a:xfrm>
          <a:prstGeom prst="rect">
            <a:avLst/>
          </a:prstGeom>
          <a:ln w="0">
            <a:noFill/>
          </a:ln>
        </p:spPr>
      </p:pic>
      <p:pic>
        <p:nvPicPr>
          <p:cNvPr id="394" name="" descr=""/>
          <p:cNvPicPr/>
          <p:nvPr/>
        </p:nvPicPr>
        <p:blipFill>
          <a:blip r:embed="rId2"/>
          <a:stretch/>
        </p:blipFill>
        <p:spPr>
          <a:xfrm>
            <a:off x="567720" y="2286000"/>
            <a:ext cx="5145840" cy="167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96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197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198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199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200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0" name="CustomShape 201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1" name="CustomShape 202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2" name="CustomShape 203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3" name="CustomShape 204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205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206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207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208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209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210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211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212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213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214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215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216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217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218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219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220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221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222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223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224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225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226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227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228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229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230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231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232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233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234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Master equation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4" name="CustomShape 235"/>
          <p:cNvSpPr/>
          <p:nvPr/>
        </p:nvSpPr>
        <p:spPr>
          <a:xfrm>
            <a:off x="822240" y="1393200"/>
            <a:ext cx="6033960" cy="41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DejaVu Sans"/>
              </a:rPr>
              <a:t>Stochastic procceses: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DejaVu Sans"/>
              </a:rPr>
              <a:t>Set of states</a:t>
            </a:r>
            <a:endParaRPr b="0" lang="en-US" sz="16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DejaVu Sans"/>
              </a:rPr>
              <a:t>Transition rates</a:t>
            </a:r>
            <a:endParaRPr b="0" lang="en-US" sz="16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DejaVu Sans"/>
              </a:rPr>
              <a:t>Distribution over states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35" name="" descr=""/>
          <p:cNvPicPr/>
          <p:nvPr/>
        </p:nvPicPr>
        <p:blipFill>
          <a:blip r:embed="rId1"/>
          <a:stretch/>
        </p:blipFill>
        <p:spPr>
          <a:xfrm>
            <a:off x="4820040" y="1600200"/>
            <a:ext cx="3408120" cy="674640"/>
          </a:xfrm>
          <a:prstGeom prst="rect">
            <a:avLst/>
          </a:prstGeom>
          <a:ln w="0">
            <a:noFill/>
          </a:ln>
        </p:spPr>
      </p:pic>
      <p:sp>
        <p:nvSpPr>
          <p:cNvPr id="436" name=""/>
          <p:cNvSpPr/>
          <p:nvPr/>
        </p:nvSpPr>
        <p:spPr>
          <a:xfrm>
            <a:off x="822240" y="3122280"/>
            <a:ext cx="477108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DejaVu Sans"/>
              </a:rPr>
              <a:t>Classical example: </a:t>
            </a: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DejaVu Sans"/>
              </a:rPr>
              <a:t>Random walk in a graph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37" name="" descr=""/>
          <p:cNvPicPr/>
          <p:nvPr/>
        </p:nvPicPr>
        <p:blipFill>
          <a:blip r:embed="rId2"/>
          <a:stretch/>
        </p:blipFill>
        <p:spPr>
          <a:xfrm>
            <a:off x="5781960" y="2743200"/>
            <a:ext cx="2674800" cy="741240"/>
          </a:xfrm>
          <a:prstGeom prst="rect">
            <a:avLst/>
          </a:prstGeom>
          <a:ln w="0">
            <a:noFill/>
          </a:ln>
        </p:spPr>
      </p:pic>
      <p:sp>
        <p:nvSpPr>
          <p:cNvPr id="438" name=""/>
          <p:cNvSpPr/>
          <p:nvPr/>
        </p:nvSpPr>
        <p:spPr>
          <a:xfrm>
            <a:off x="5578560" y="2514600"/>
            <a:ext cx="3564000" cy="75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DejaVu Sans"/>
              </a:rPr>
              <a:t>Conservation of mass → probability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39" name="" descr=""/>
          <p:cNvPicPr/>
          <p:nvPr/>
        </p:nvPicPr>
        <p:blipFill>
          <a:blip r:embed="rId3"/>
          <a:stretch/>
        </p:blipFill>
        <p:spPr>
          <a:xfrm>
            <a:off x="1371600" y="3495960"/>
            <a:ext cx="2188800" cy="176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599"/>
          <p:cNvSpPr/>
          <p:nvPr/>
        </p:nvSpPr>
        <p:spPr>
          <a:xfrm>
            <a:off x="1800" y="540000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1119"/>
          <p:cNvSpPr/>
          <p:nvPr/>
        </p:nvSpPr>
        <p:spPr>
          <a:xfrm>
            <a:off x="9836640" y="540288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1120"/>
          <p:cNvSpPr/>
          <p:nvPr/>
        </p:nvSpPr>
        <p:spPr>
          <a:xfrm>
            <a:off x="9829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1121"/>
          <p:cNvSpPr/>
          <p:nvPr/>
        </p:nvSpPr>
        <p:spPr>
          <a:xfrm>
            <a:off x="1800" y="0"/>
            <a:ext cx="252000" cy="2714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1122"/>
          <p:cNvSpPr/>
          <p:nvPr/>
        </p:nvSpPr>
        <p:spPr>
          <a:xfrm>
            <a:off x="9856080" y="54864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45" name="CustomShape 1123"/>
          <p:cNvSpPr/>
          <p:nvPr/>
        </p:nvSpPr>
        <p:spPr>
          <a:xfrm rot="5400000">
            <a:off x="4951800" y="10364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46" name="CustomShape 1124"/>
          <p:cNvSpPr/>
          <p:nvPr/>
        </p:nvSpPr>
        <p:spPr>
          <a:xfrm flipV="1" rot="16200000">
            <a:off x="4953600" y="-4343040"/>
            <a:ext cx="177120" cy="89719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47" name="CustomShape 1125"/>
          <p:cNvSpPr/>
          <p:nvPr/>
        </p:nvSpPr>
        <p:spPr>
          <a:xfrm>
            <a:off x="21240" y="545760"/>
            <a:ext cx="177120" cy="456624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48" name="CustomShape 1126"/>
          <p:cNvSpPr/>
          <p:nvPr/>
        </p:nvSpPr>
        <p:spPr>
          <a:xfrm flipH="1" flipV="1" rot="5400000">
            <a:off x="360" y="36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1127"/>
          <p:cNvSpPr/>
          <p:nvPr/>
        </p:nvSpPr>
        <p:spPr>
          <a:xfrm flipH="1" flipV="1" rot="5400000">
            <a:off x="238680" y="279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1128"/>
          <p:cNvSpPr/>
          <p:nvPr/>
        </p:nvSpPr>
        <p:spPr>
          <a:xfrm flipH="1" flipV="1" rot="5400000">
            <a:off x="-17640" y="297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1129"/>
          <p:cNvSpPr/>
          <p:nvPr/>
        </p:nvSpPr>
        <p:spPr>
          <a:xfrm flipH="1" flipV="1" rot="5400000">
            <a:off x="266400" y="-4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1130"/>
          <p:cNvSpPr/>
          <p:nvPr/>
        </p:nvSpPr>
        <p:spPr>
          <a:xfrm flipH="1" flipV="1" rot="5400000">
            <a:off x="238680" y="27000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1131"/>
          <p:cNvSpPr/>
          <p:nvPr/>
        </p:nvSpPr>
        <p:spPr>
          <a:xfrm flipH="1" flipV="1" rot="5400000">
            <a:off x="-17640" y="28800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1132"/>
          <p:cNvSpPr/>
          <p:nvPr/>
        </p:nvSpPr>
        <p:spPr>
          <a:xfrm flipH="1" flipV="1" rot="5400000">
            <a:off x="266400" y="-126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1133"/>
          <p:cNvSpPr/>
          <p:nvPr/>
        </p:nvSpPr>
        <p:spPr>
          <a:xfrm flipV="1" rot="16200000">
            <a:off x="9625320" y="18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1134"/>
          <p:cNvSpPr/>
          <p:nvPr/>
        </p:nvSpPr>
        <p:spPr>
          <a:xfrm flipV="1" rot="16200000">
            <a:off x="9569880" y="276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1135"/>
          <p:cNvSpPr/>
          <p:nvPr/>
        </p:nvSpPr>
        <p:spPr>
          <a:xfrm flipV="1" rot="16200000">
            <a:off x="9826200" y="294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1136"/>
          <p:cNvSpPr/>
          <p:nvPr/>
        </p:nvSpPr>
        <p:spPr>
          <a:xfrm flipV="1" rot="16200000">
            <a:off x="9542160" y="-144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1137"/>
          <p:cNvSpPr/>
          <p:nvPr/>
        </p:nvSpPr>
        <p:spPr>
          <a:xfrm flipV="1" rot="16200000">
            <a:off x="9569880" y="26712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1138"/>
          <p:cNvSpPr/>
          <p:nvPr/>
        </p:nvSpPr>
        <p:spPr>
          <a:xfrm flipV="1" rot="16200000">
            <a:off x="9826200" y="28512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1139"/>
          <p:cNvSpPr/>
          <p:nvPr/>
        </p:nvSpPr>
        <p:spPr>
          <a:xfrm flipV="1" rot="16200000">
            <a:off x="9542160" y="-936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1140"/>
          <p:cNvSpPr/>
          <p:nvPr/>
        </p:nvSpPr>
        <p:spPr>
          <a:xfrm rot="5400000">
            <a:off x="9623520" y="5212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1141"/>
          <p:cNvSpPr/>
          <p:nvPr/>
        </p:nvSpPr>
        <p:spPr>
          <a:xfrm rot="5400000">
            <a:off x="9568080" y="5120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1142"/>
          <p:cNvSpPr/>
          <p:nvPr/>
        </p:nvSpPr>
        <p:spPr>
          <a:xfrm rot="5400000">
            <a:off x="9824400" y="5138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1143"/>
          <p:cNvSpPr/>
          <p:nvPr/>
        </p:nvSpPr>
        <p:spPr>
          <a:xfrm rot="5400000">
            <a:off x="9540360" y="5386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1144"/>
          <p:cNvSpPr/>
          <p:nvPr/>
        </p:nvSpPr>
        <p:spPr>
          <a:xfrm rot="5400000">
            <a:off x="9623520" y="522108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1145"/>
          <p:cNvSpPr/>
          <p:nvPr/>
        </p:nvSpPr>
        <p:spPr>
          <a:xfrm rot="5400000">
            <a:off x="9568080" y="512964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1146"/>
          <p:cNvSpPr/>
          <p:nvPr/>
        </p:nvSpPr>
        <p:spPr>
          <a:xfrm rot="5400000">
            <a:off x="9824400" y="514764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1147"/>
          <p:cNvSpPr/>
          <p:nvPr/>
        </p:nvSpPr>
        <p:spPr>
          <a:xfrm rot="5400000">
            <a:off x="9540360" y="539568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1148"/>
          <p:cNvSpPr/>
          <p:nvPr/>
        </p:nvSpPr>
        <p:spPr>
          <a:xfrm flipH="1" rot="16200000">
            <a:off x="-1080" y="5209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1149"/>
          <p:cNvSpPr/>
          <p:nvPr/>
        </p:nvSpPr>
        <p:spPr>
          <a:xfrm flipH="1" rot="16200000">
            <a:off x="236880" y="5117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1150"/>
          <p:cNvSpPr/>
          <p:nvPr/>
        </p:nvSpPr>
        <p:spPr>
          <a:xfrm flipH="1" rot="16200000">
            <a:off x="-18360" y="5135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1151"/>
          <p:cNvSpPr/>
          <p:nvPr/>
        </p:nvSpPr>
        <p:spPr>
          <a:xfrm flipH="1" rot="16200000">
            <a:off x="264600" y="5383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1152"/>
          <p:cNvSpPr/>
          <p:nvPr/>
        </p:nvSpPr>
        <p:spPr>
          <a:xfrm flipH="1" rot="16200000">
            <a:off x="-1080" y="5218200"/>
            <a:ext cx="451440" cy="45144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1153"/>
          <p:cNvSpPr/>
          <p:nvPr/>
        </p:nvSpPr>
        <p:spPr>
          <a:xfrm flipH="1" rot="16200000">
            <a:off x="236880" y="5126760"/>
            <a:ext cx="268560" cy="26856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1154"/>
          <p:cNvSpPr/>
          <p:nvPr/>
        </p:nvSpPr>
        <p:spPr>
          <a:xfrm flipH="1" rot="16200000">
            <a:off x="-18360" y="5144760"/>
            <a:ext cx="268560" cy="2325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1155"/>
          <p:cNvSpPr/>
          <p:nvPr/>
        </p:nvSpPr>
        <p:spPr>
          <a:xfrm flipH="1" rot="16200000">
            <a:off x="264600" y="5392800"/>
            <a:ext cx="268560" cy="2851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1156"/>
          <p:cNvSpPr/>
          <p:nvPr/>
        </p:nvSpPr>
        <p:spPr>
          <a:xfrm>
            <a:off x="504000" y="548640"/>
            <a:ext cx="906300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Smallpox in xiii century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9" name="CustomShape 1157"/>
          <p:cNvSpPr/>
          <p:nvPr/>
        </p:nvSpPr>
        <p:spPr>
          <a:xfrm>
            <a:off x="822240" y="1393200"/>
            <a:ext cx="6033960" cy="41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hilanka"/>
                <a:ea typeface="DejaVu Sans"/>
              </a:rPr>
              <a:t>1760-1766 Daniel Bernoulli at Royal Academy of Science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hilanka"/>
                <a:ea typeface="DejaVu Sans"/>
              </a:rPr>
              <a:t>Effects of smallpox on life expentancy.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480" name="" descr=""/>
          <p:cNvPicPr/>
          <p:nvPr/>
        </p:nvPicPr>
        <p:blipFill>
          <a:blip r:embed="rId1"/>
          <a:stretch/>
        </p:blipFill>
        <p:spPr>
          <a:xfrm>
            <a:off x="7975800" y="1296360"/>
            <a:ext cx="1517400" cy="1949040"/>
          </a:xfrm>
          <a:prstGeom prst="rect">
            <a:avLst/>
          </a:prstGeom>
          <a:ln w="0">
            <a:noFill/>
          </a:ln>
        </p:spPr>
      </p:pic>
      <p:pic>
        <p:nvPicPr>
          <p:cNvPr id="481" name="" descr=""/>
          <p:cNvPicPr/>
          <p:nvPr/>
        </p:nvPicPr>
        <p:blipFill>
          <a:blip r:embed="rId2"/>
          <a:stretch/>
        </p:blipFill>
        <p:spPr>
          <a:xfrm>
            <a:off x="7470000" y="3886200"/>
            <a:ext cx="1681200" cy="12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2718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2021-04-08T11:30:22Z</dcterms:created>
  <dc:creator/>
  <dc:description/>
  <dc:language>en-US</dc:language>
  <cp:lastModifiedBy/>
  <dcterms:modified xsi:type="dcterms:W3CDTF">2023-09-11T13:54:04Z</dcterms:modified>
  <cp:revision>57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